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70" r:id="rId3"/>
    <p:sldMasterId id="2147483686" r:id="rId4"/>
    <p:sldMasterId id="2147483701" r:id="rId5"/>
  </p:sldMasterIdLst>
  <p:notesMasterIdLst>
    <p:notesMasterId r:id="rId52"/>
  </p:notesMasterIdLst>
  <p:handoutMasterIdLst>
    <p:handoutMasterId r:id="rId53"/>
  </p:handoutMasterIdLst>
  <p:sldIdLst>
    <p:sldId id="908" r:id="rId6"/>
    <p:sldId id="953" r:id="rId7"/>
    <p:sldId id="781" r:id="rId8"/>
    <p:sldId id="1007" r:id="rId9"/>
    <p:sldId id="1002" r:id="rId10"/>
    <p:sldId id="1008" r:id="rId11"/>
    <p:sldId id="959" r:id="rId12"/>
    <p:sldId id="954" r:id="rId13"/>
    <p:sldId id="978" r:id="rId14"/>
    <p:sldId id="955" r:id="rId15"/>
    <p:sldId id="957" r:id="rId16"/>
    <p:sldId id="958" r:id="rId17"/>
    <p:sldId id="979" r:id="rId18"/>
    <p:sldId id="980" r:id="rId19"/>
    <p:sldId id="981" r:id="rId20"/>
    <p:sldId id="1004" r:id="rId21"/>
    <p:sldId id="983" r:id="rId22"/>
    <p:sldId id="985" r:id="rId23"/>
    <p:sldId id="984" r:id="rId24"/>
    <p:sldId id="986" r:id="rId25"/>
    <p:sldId id="987" r:id="rId26"/>
    <p:sldId id="988" r:id="rId27"/>
    <p:sldId id="989" r:id="rId28"/>
    <p:sldId id="995" r:id="rId29"/>
    <p:sldId id="992" r:id="rId30"/>
    <p:sldId id="990" r:id="rId31"/>
    <p:sldId id="991" r:id="rId32"/>
    <p:sldId id="997" r:id="rId33"/>
    <p:sldId id="996" r:id="rId34"/>
    <p:sldId id="993" r:id="rId35"/>
    <p:sldId id="994" r:id="rId36"/>
    <p:sldId id="998" r:id="rId37"/>
    <p:sldId id="1003" r:id="rId38"/>
    <p:sldId id="1005" r:id="rId39"/>
    <p:sldId id="1006" r:id="rId40"/>
    <p:sldId id="999" r:id="rId41"/>
    <p:sldId id="970" r:id="rId42"/>
    <p:sldId id="973" r:id="rId43"/>
    <p:sldId id="971" r:id="rId44"/>
    <p:sldId id="972" r:id="rId45"/>
    <p:sldId id="974" r:id="rId46"/>
    <p:sldId id="975" r:id="rId47"/>
    <p:sldId id="976" r:id="rId48"/>
    <p:sldId id="977" r:id="rId49"/>
    <p:sldId id="969" r:id="rId50"/>
    <p:sldId id="1000"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F48"/>
    <a:srgbClr val="EE551C"/>
    <a:srgbClr val="004A97"/>
    <a:srgbClr val="002868"/>
    <a:srgbClr val="F46C00"/>
    <a:srgbClr val="FFFFFF"/>
    <a:srgbClr val="F46C24"/>
    <a:srgbClr val="D94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autoAdjust="0"/>
    <p:restoredTop sz="57808" autoAdjust="0"/>
  </p:normalViewPr>
  <p:slideViewPr>
    <p:cSldViewPr snapToGrid="0" snapToObjects="1">
      <p:cViewPr varScale="1">
        <p:scale>
          <a:sx n="30" d="100"/>
          <a:sy n="30" d="100"/>
        </p:scale>
        <p:origin x="1000"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208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a:t>Pre 1960s Buildings by Geography: % Rent Collected April 1st</a:t>
            </a:r>
          </a:p>
        </c:rich>
      </c:tx>
      <c:layout>
        <c:manualLayout>
          <c:xMode val="edge"/>
          <c:yMode val="edge"/>
          <c:x val="0.18724999999999997"/>
          <c:y val="3.2407407407407406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'April Summary Areas by Age'!$H$3:$H$18</c:f>
              <c:strCache>
                <c:ptCount val="16"/>
                <c:pt idx="0">
                  <c:v>Greater Vancouver</c:v>
                </c:pt>
                <c:pt idx="1">
                  <c:v>Kingston</c:v>
                </c:pt>
                <c:pt idx="2">
                  <c:v>Sarnia</c:v>
                </c:pt>
                <c:pt idx="3">
                  <c:v>Suburban Ottawa</c:v>
                </c:pt>
                <c:pt idx="4">
                  <c:v>Tertiary BC</c:v>
                </c:pt>
                <c:pt idx="5">
                  <c:v>Hamilton</c:v>
                </c:pt>
                <c:pt idx="6">
                  <c:v>Niagara Region</c:v>
                </c:pt>
                <c:pt idx="7">
                  <c:v>Secondary Ontario</c:v>
                </c:pt>
                <c:pt idx="8">
                  <c:v>Vancouver</c:v>
                </c:pt>
                <c:pt idx="9">
                  <c:v>Ottawa</c:v>
                </c:pt>
                <c:pt idx="10">
                  <c:v>Tertiary ON</c:v>
                </c:pt>
                <c:pt idx="11">
                  <c:v>Waterloo Region</c:v>
                </c:pt>
                <c:pt idx="12">
                  <c:v>Toronto</c:v>
                </c:pt>
                <c:pt idx="13">
                  <c:v>Suburban GTA</c:v>
                </c:pt>
                <c:pt idx="14">
                  <c:v>London</c:v>
                </c:pt>
                <c:pt idx="15">
                  <c:v>Montreal</c:v>
                </c:pt>
              </c:strCache>
            </c:strRef>
          </c:cat>
          <c:val>
            <c:numRef>
              <c:f>'April Summary Areas by Age'!$I$3:$I$18</c:f>
              <c:numCache>
                <c:formatCode>0%</c:formatCode>
                <c:ptCount val="16"/>
                <c:pt idx="0">
                  <c:v>1</c:v>
                </c:pt>
                <c:pt idx="1">
                  <c:v>1</c:v>
                </c:pt>
                <c:pt idx="2">
                  <c:v>1</c:v>
                </c:pt>
                <c:pt idx="3">
                  <c:v>1</c:v>
                </c:pt>
                <c:pt idx="4">
                  <c:v>1</c:v>
                </c:pt>
                <c:pt idx="5">
                  <c:v>0.9</c:v>
                </c:pt>
                <c:pt idx="6">
                  <c:v>0.9</c:v>
                </c:pt>
                <c:pt idx="7">
                  <c:v>0.9</c:v>
                </c:pt>
                <c:pt idx="8">
                  <c:v>0.9</c:v>
                </c:pt>
                <c:pt idx="9">
                  <c:v>0.88</c:v>
                </c:pt>
                <c:pt idx="10">
                  <c:v>0.87</c:v>
                </c:pt>
                <c:pt idx="11">
                  <c:v>0.83</c:v>
                </c:pt>
                <c:pt idx="12">
                  <c:v>0.82</c:v>
                </c:pt>
                <c:pt idx="13">
                  <c:v>0.78</c:v>
                </c:pt>
                <c:pt idx="14">
                  <c:v>0.7</c:v>
                </c:pt>
                <c:pt idx="15">
                  <c:v>0.5</c:v>
                </c:pt>
              </c:numCache>
            </c:numRef>
          </c:val>
          <c:extLst>
            <c:ext xmlns:c16="http://schemas.microsoft.com/office/drawing/2014/chart" uri="{C3380CC4-5D6E-409C-BE32-E72D297353CC}">
              <c16:uniqueId val="{00000000-6837-4242-A812-BA2F91B904EC}"/>
            </c:ext>
          </c:extLst>
        </c:ser>
        <c:dLbls>
          <c:showLegendKey val="0"/>
          <c:showVal val="0"/>
          <c:showCatName val="0"/>
          <c:showSerName val="0"/>
          <c:showPercent val="0"/>
          <c:showBubbleSize val="0"/>
        </c:dLbls>
        <c:gapWidth val="219"/>
        <c:overlap val="-27"/>
        <c:axId val="726066992"/>
        <c:axId val="726059776"/>
      </c:barChart>
      <c:catAx>
        <c:axId val="72606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6059776"/>
        <c:crosses val="autoZero"/>
        <c:auto val="1"/>
        <c:lblAlgn val="ctr"/>
        <c:lblOffset val="100"/>
        <c:noMultiLvlLbl val="0"/>
      </c:catAx>
      <c:valAx>
        <c:axId val="726059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2606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r>
              <a:rPr lang="en-US"/>
              <a:t>1960s-1989 Buildings by Geography: % Rent Collected April 1st</a:t>
            </a:r>
          </a:p>
        </c:rich>
      </c:tx>
      <c:layout>
        <c:manualLayout>
          <c:xMode val="edge"/>
          <c:yMode val="edge"/>
          <c:x val="0.16699089078941734"/>
          <c:y val="0"/>
        </c:manualLayout>
      </c:layout>
      <c:overlay val="0"/>
      <c:spPr>
        <a:noFill/>
        <a:ln>
          <a:noFill/>
        </a:ln>
        <a:effectLst/>
      </c:spPr>
      <c:txPr>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'April Summary Areas by Age'!$N$3:$N$30</c:f>
              <c:strCache>
                <c:ptCount val="28"/>
                <c:pt idx="0">
                  <c:v>Secondary Ontario</c:v>
                </c:pt>
                <c:pt idx="1">
                  <c:v>Suburban Ottawa</c:v>
                </c:pt>
                <c:pt idx="2">
                  <c:v>Calgary</c:v>
                </c:pt>
                <c:pt idx="3">
                  <c:v>Niagara Region</c:v>
                </c:pt>
                <c:pt idx="4">
                  <c:v>Waterloo Region</c:v>
                </c:pt>
                <c:pt idx="5">
                  <c:v>Regina</c:v>
                </c:pt>
                <c:pt idx="6">
                  <c:v>St John </c:v>
                </c:pt>
                <c:pt idx="7">
                  <c:v>Windsor</c:v>
                </c:pt>
                <c:pt idx="8">
                  <c:v>Tertiary ON</c:v>
                </c:pt>
                <c:pt idx="9">
                  <c:v>Tertiary BC</c:v>
                </c:pt>
                <c:pt idx="10">
                  <c:v>Ottawa</c:v>
                </c:pt>
                <c:pt idx="11">
                  <c:v>Edmonton</c:v>
                </c:pt>
                <c:pt idx="12">
                  <c:v>Greater Vancouver</c:v>
                </c:pt>
                <c:pt idx="13">
                  <c:v>Guelph</c:v>
                </c:pt>
                <c:pt idx="14">
                  <c:v>Kingston</c:v>
                </c:pt>
                <c:pt idx="15">
                  <c:v>Vancouver</c:v>
                </c:pt>
                <c:pt idx="16">
                  <c:v>London</c:v>
                </c:pt>
                <c:pt idx="17">
                  <c:v>Montreal</c:v>
                </c:pt>
                <c:pt idx="18">
                  <c:v>Hamilton</c:v>
                </c:pt>
                <c:pt idx="19">
                  <c:v>Suburban GTA</c:v>
                </c:pt>
                <c:pt idx="20">
                  <c:v>Barrie</c:v>
                </c:pt>
                <c:pt idx="21">
                  <c:v>Quebec</c:v>
                </c:pt>
                <c:pt idx="22">
                  <c:v>Sarnia</c:v>
                </c:pt>
                <c:pt idx="23">
                  <c:v>Secondary BC</c:v>
                </c:pt>
                <c:pt idx="24">
                  <c:v>Toronto</c:v>
                </c:pt>
                <c:pt idx="25">
                  <c:v>Suburban Montreal</c:v>
                </c:pt>
                <c:pt idx="26">
                  <c:v>Brantford</c:v>
                </c:pt>
                <c:pt idx="27">
                  <c:v>Secondary Quebec</c:v>
                </c:pt>
              </c:strCache>
            </c:strRef>
          </c:cat>
          <c:val>
            <c:numRef>
              <c:f>'April Summary Areas by Age'!$O$3:$O$30</c:f>
              <c:numCache>
                <c:formatCode>0%</c:formatCode>
                <c:ptCount val="28"/>
                <c:pt idx="0">
                  <c:v>1</c:v>
                </c:pt>
                <c:pt idx="1">
                  <c:v>1</c:v>
                </c:pt>
                <c:pt idx="2">
                  <c:v>0.93</c:v>
                </c:pt>
                <c:pt idx="3">
                  <c:v>0.93</c:v>
                </c:pt>
                <c:pt idx="4">
                  <c:v>0.9</c:v>
                </c:pt>
                <c:pt idx="5">
                  <c:v>0.9</c:v>
                </c:pt>
                <c:pt idx="6">
                  <c:v>0.9</c:v>
                </c:pt>
                <c:pt idx="7">
                  <c:v>0.9</c:v>
                </c:pt>
                <c:pt idx="8">
                  <c:v>0.87</c:v>
                </c:pt>
                <c:pt idx="9">
                  <c:v>0.86</c:v>
                </c:pt>
                <c:pt idx="10">
                  <c:v>0.81</c:v>
                </c:pt>
                <c:pt idx="11">
                  <c:v>0.8</c:v>
                </c:pt>
                <c:pt idx="12">
                  <c:v>0.8</c:v>
                </c:pt>
                <c:pt idx="13">
                  <c:v>0.8</c:v>
                </c:pt>
                <c:pt idx="14">
                  <c:v>0.8</c:v>
                </c:pt>
                <c:pt idx="15">
                  <c:v>0.8</c:v>
                </c:pt>
                <c:pt idx="16">
                  <c:v>0.77</c:v>
                </c:pt>
                <c:pt idx="17">
                  <c:v>0.77</c:v>
                </c:pt>
                <c:pt idx="18">
                  <c:v>0.76</c:v>
                </c:pt>
                <c:pt idx="19">
                  <c:v>0.72</c:v>
                </c:pt>
                <c:pt idx="20">
                  <c:v>0.7</c:v>
                </c:pt>
                <c:pt idx="21">
                  <c:v>0.7</c:v>
                </c:pt>
                <c:pt idx="22">
                  <c:v>0.7</c:v>
                </c:pt>
                <c:pt idx="23">
                  <c:v>0.7</c:v>
                </c:pt>
                <c:pt idx="24">
                  <c:v>0.7</c:v>
                </c:pt>
                <c:pt idx="25">
                  <c:v>0.62</c:v>
                </c:pt>
                <c:pt idx="26">
                  <c:v>0.6</c:v>
                </c:pt>
                <c:pt idx="27">
                  <c:v>0.3</c:v>
                </c:pt>
              </c:numCache>
            </c:numRef>
          </c:val>
          <c:extLst>
            <c:ext xmlns:c16="http://schemas.microsoft.com/office/drawing/2014/chart" uri="{C3380CC4-5D6E-409C-BE32-E72D297353CC}">
              <c16:uniqueId val="{00000000-BC5D-4D5E-949D-F2696C3D820D}"/>
            </c:ext>
          </c:extLst>
        </c:ser>
        <c:dLbls>
          <c:showLegendKey val="0"/>
          <c:showVal val="0"/>
          <c:showCatName val="0"/>
          <c:showSerName val="0"/>
          <c:showPercent val="0"/>
          <c:showBubbleSize val="0"/>
        </c:dLbls>
        <c:gapWidth val="219"/>
        <c:overlap val="-27"/>
        <c:axId val="576523616"/>
        <c:axId val="576523944"/>
      </c:barChart>
      <c:catAx>
        <c:axId val="57652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6523944"/>
        <c:crosses val="autoZero"/>
        <c:auto val="1"/>
        <c:lblAlgn val="ctr"/>
        <c:lblOffset val="100"/>
        <c:noMultiLvlLbl val="0"/>
      </c:catAx>
      <c:valAx>
        <c:axId val="576523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6523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t>Newer</a:t>
            </a:r>
            <a:r>
              <a:rPr lang="en-US" baseline="0" dirty="0"/>
              <a:t> Buildings (1990-2020) </a:t>
            </a:r>
            <a:r>
              <a:rPr lang="en-US" dirty="0"/>
              <a:t>by Geography: % Rent Collected April 1st</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'April Summary Areas by Age'!$K$3:$K$20</c:f>
              <c:strCache>
                <c:ptCount val="18"/>
                <c:pt idx="0">
                  <c:v>Brantford</c:v>
                </c:pt>
                <c:pt idx="1">
                  <c:v>Calgary</c:v>
                </c:pt>
                <c:pt idx="2">
                  <c:v>Edmonton</c:v>
                </c:pt>
                <c:pt idx="3">
                  <c:v>Tertiary ON</c:v>
                </c:pt>
                <c:pt idx="4">
                  <c:v>Ottawa</c:v>
                </c:pt>
                <c:pt idx="5">
                  <c:v>Barrie</c:v>
                </c:pt>
                <c:pt idx="6">
                  <c:v>Kingston</c:v>
                </c:pt>
                <c:pt idx="7">
                  <c:v>Greater Vancouver</c:v>
                </c:pt>
                <c:pt idx="8">
                  <c:v>Waterloo Region</c:v>
                </c:pt>
                <c:pt idx="9">
                  <c:v>Niagara Region</c:v>
                </c:pt>
                <c:pt idx="10">
                  <c:v>Suburban Ottawa</c:v>
                </c:pt>
                <c:pt idx="11">
                  <c:v>Tertiary BC</c:v>
                </c:pt>
                <c:pt idx="12">
                  <c:v>Suburban GTA</c:v>
                </c:pt>
                <c:pt idx="13">
                  <c:v>London</c:v>
                </c:pt>
                <c:pt idx="14">
                  <c:v>Suburban Montreal</c:v>
                </c:pt>
                <c:pt idx="15">
                  <c:v>Toronto</c:v>
                </c:pt>
                <c:pt idx="16">
                  <c:v>Secondary BC</c:v>
                </c:pt>
                <c:pt idx="17">
                  <c:v>Halifax-Dartmouth</c:v>
                </c:pt>
              </c:strCache>
            </c:strRef>
          </c:cat>
          <c:val>
            <c:numRef>
              <c:f>'April Summary Areas by Age'!$L$3:$L$20</c:f>
              <c:numCache>
                <c:formatCode>0%</c:formatCode>
                <c:ptCount val="18"/>
                <c:pt idx="0">
                  <c:v>1</c:v>
                </c:pt>
                <c:pt idx="1">
                  <c:v>1</c:v>
                </c:pt>
                <c:pt idx="2">
                  <c:v>1</c:v>
                </c:pt>
                <c:pt idx="3">
                  <c:v>0.97</c:v>
                </c:pt>
                <c:pt idx="4">
                  <c:v>0.96</c:v>
                </c:pt>
                <c:pt idx="5">
                  <c:v>0.95</c:v>
                </c:pt>
                <c:pt idx="6">
                  <c:v>0.95</c:v>
                </c:pt>
                <c:pt idx="7">
                  <c:v>0.93</c:v>
                </c:pt>
                <c:pt idx="8">
                  <c:v>0.9</c:v>
                </c:pt>
                <c:pt idx="9">
                  <c:v>0.9</c:v>
                </c:pt>
                <c:pt idx="10">
                  <c:v>0.9</c:v>
                </c:pt>
                <c:pt idx="11">
                  <c:v>0.9</c:v>
                </c:pt>
                <c:pt idx="12">
                  <c:v>0.89</c:v>
                </c:pt>
                <c:pt idx="13">
                  <c:v>0.88</c:v>
                </c:pt>
                <c:pt idx="14">
                  <c:v>0.85</c:v>
                </c:pt>
                <c:pt idx="15">
                  <c:v>0.8</c:v>
                </c:pt>
                <c:pt idx="16">
                  <c:v>0.75</c:v>
                </c:pt>
                <c:pt idx="17">
                  <c:v>0.7</c:v>
                </c:pt>
              </c:numCache>
            </c:numRef>
          </c:val>
          <c:extLst>
            <c:ext xmlns:c16="http://schemas.microsoft.com/office/drawing/2014/chart" uri="{C3380CC4-5D6E-409C-BE32-E72D297353CC}">
              <c16:uniqueId val="{00000000-E538-472F-B88F-72BF84043012}"/>
            </c:ext>
          </c:extLst>
        </c:ser>
        <c:dLbls>
          <c:showLegendKey val="0"/>
          <c:showVal val="0"/>
          <c:showCatName val="0"/>
          <c:showSerName val="0"/>
          <c:showPercent val="0"/>
          <c:showBubbleSize val="0"/>
        </c:dLbls>
        <c:gapWidth val="219"/>
        <c:overlap val="-27"/>
        <c:axId val="840567072"/>
        <c:axId val="840564120"/>
      </c:barChart>
      <c:catAx>
        <c:axId val="84056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564120"/>
        <c:crosses val="autoZero"/>
        <c:auto val="1"/>
        <c:lblAlgn val="ctr"/>
        <c:lblOffset val="100"/>
        <c:noMultiLvlLbl val="0"/>
      </c:catAx>
      <c:valAx>
        <c:axId val="8405641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56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a:t>% Rent Paid By Unit Type and Price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Charts!$E$3</c:f>
              <c:strCache>
                <c:ptCount val="1"/>
                <c:pt idx="0">
                  <c:v>$600-$900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Charts!$G$2:$H$2</c:f>
              <c:strCache>
                <c:ptCount val="2"/>
                <c:pt idx="0">
                  <c:v>1 Bed</c:v>
                </c:pt>
                <c:pt idx="1">
                  <c:v>2 Bed</c:v>
                </c:pt>
              </c:strCache>
            </c:strRef>
          </c:cat>
          <c:val>
            <c:numRef>
              <c:f>Charts!$G$3:$H$3</c:f>
              <c:numCache>
                <c:formatCode>0%</c:formatCode>
                <c:ptCount val="2"/>
                <c:pt idx="0">
                  <c:v>0.8</c:v>
                </c:pt>
                <c:pt idx="1">
                  <c:v>0.72</c:v>
                </c:pt>
              </c:numCache>
            </c:numRef>
          </c:val>
          <c:extLst>
            <c:ext xmlns:c16="http://schemas.microsoft.com/office/drawing/2014/chart" uri="{C3380CC4-5D6E-409C-BE32-E72D297353CC}">
              <c16:uniqueId val="{00000000-BE7D-445E-A058-ACEFEB7A6223}"/>
            </c:ext>
          </c:extLst>
        </c:ser>
        <c:ser>
          <c:idx val="1"/>
          <c:order val="1"/>
          <c:tx>
            <c:strRef>
              <c:f>Charts!$E$4</c:f>
              <c:strCache>
                <c:ptCount val="1"/>
                <c:pt idx="0">
                  <c:v>$1,000-$1,400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Charts!$G$2:$H$2</c:f>
              <c:strCache>
                <c:ptCount val="2"/>
                <c:pt idx="0">
                  <c:v>1 Bed</c:v>
                </c:pt>
                <c:pt idx="1">
                  <c:v>2 Bed</c:v>
                </c:pt>
              </c:strCache>
            </c:strRef>
          </c:cat>
          <c:val>
            <c:numRef>
              <c:f>Charts!$G$4:$H$4</c:f>
              <c:numCache>
                <c:formatCode>0%</c:formatCode>
                <c:ptCount val="2"/>
                <c:pt idx="0">
                  <c:v>0.86</c:v>
                </c:pt>
                <c:pt idx="1">
                  <c:v>0.82</c:v>
                </c:pt>
              </c:numCache>
            </c:numRef>
          </c:val>
          <c:extLst>
            <c:ext xmlns:c16="http://schemas.microsoft.com/office/drawing/2014/chart" uri="{C3380CC4-5D6E-409C-BE32-E72D297353CC}">
              <c16:uniqueId val="{00000001-BE7D-445E-A058-ACEFEB7A6223}"/>
            </c:ext>
          </c:extLst>
        </c:ser>
        <c:ser>
          <c:idx val="2"/>
          <c:order val="2"/>
          <c:tx>
            <c:strRef>
              <c:f>Charts!$E$5</c:f>
              <c:strCache>
                <c:ptCount val="1"/>
                <c:pt idx="0">
                  <c:v>$1,500-$1,900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Charts!$G$2:$H$2</c:f>
              <c:strCache>
                <c:ptCount val="2"/>
                <c:pt idx="0">
                  <c:v>1 Bed</c:v>
                </c:pt>
                <c:pt idx="1">
                  <c:v>2 Bed</c:v>
                </c:pt>
              </c:strCache>
            </c:strRef>
          </c:cat>
          <c:val>
            <c:numRef>
              <c:f>Charts!$G$5:$H$5</c:f>
              <c:numCache>
                <c:formatCode>0%</c:formatCode>
                <c:ptCount val="2"/>
                <c:pt idx="0">
                  <c:v>0.89</c:v>
                </c:pt>
                <c:pt idx="1">
                  <c:v>0.92</c:v>
                </c:pt>
              </c:numCache>
            </c:numRef>
          </c:val>
          <c:extLst>
            <c:ext xmlns:c16="http://schemas.microsoft.com/office/drawing/2014/chart" uri="{C3380CC4-5D6E-409C-BE32-E72D297353CC}">
              <c16:uniqueId val="{00000002-BE7D-445E-A058-ACEFEB7A6223}"/>
            </c:ext>
          </c:extLst>
        </c:ser>
        <c:ser>
          <c:idx val="3"/>
          <c:order val="3"/>
          <c:tx>
            <c:strRef>
              <c:f>Charts!$E$6</c:f>
              <c:strCache>
                <c:ptCount val="1"/>
                <c:pt idx="0">
                  <c:v>$2000+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Charts!$G$2:$H$2</c:f>
              <c:strCache>
                <c:ptCount val="2"/>
                <c:pt idx="0">
                  <c:v>1 Bed</c:v>
                </c:pt>
                <c:pt idx="1">
                  <c:v>2 Bed</c:v>
                </c:pt>
              </c:strCache>
            </c:strRef>
          </c:cat>
          <c:val>
            <c:numRef>
              <c:f>Charts!$G$6:$H$6</c:f>
              <c:numCache>
                <c:formatCode>0%</c:formatCode>
                <c:ptCount val="2"/>
                <c:pt idx="0">
                  <c:v>1</c:v>
                </c:pt>
                <c:pt idx="1">
                  <c:v>0.93</c:v>
                </c:pt>
              </c:numCache>
            </c:numRef>
          </c:val>
          <c:extLst>
            <c:ext xmlns:c16="http://schemas.microsoft.com/office/drawing/2014/chart" uri="{C3380CC4-5D6E-409C-BE32-E72D297353CC}">
              <c16:uniqueId val="{00000003-BE7D-445E-A058-ACEFEB7A6223}"/>
            </c:ext>
          </c:extLst>
        </c:ser>
        <c:dLbls>
          <c:showLegendKey val="0"/>
          <c:showVal val="0"/>
          <c:showCatName val="0"/>
          <c:showSerName val="0"/>
          <c:showPercent val="0"/>
          <c:showBubbleSize val="0"/>
        </c:dLbls>
        <c:gapWidth val="219"/>
        <c:overlap val="-27"/>
        <c:axId val="734496680"/>
        <c:axId val="734497664"/>
      </c:barChart>
      <c:catAx>
        <c:axId val="734496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4497664"/>
        <c:crosses val="autoZero"/>
        <c:auto val="1"/>
        <c:lblAlgn val="ctr"/>
        <c:lblOffset val="100"/>
        <c:noMultiLvlLbl val="0"/>
      </c:catAx>
      <c:valAx>
        <c:axId val="7344976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34496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CA"/>
              <a:t>Pre-1960s Buildings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Charts!$F$27</c:f>
              <c:strCache>
                <c:ptCount val="1"/>
                <c:pt idx="0">
                  <c:v>Avg Rent</c:v>
                </c:pt>
              </c:strCache>
            </c:strRef>
          </c:tx>
          <c:spPr>
            <a:solidFill>
              <a:srgbClr val="043685">
                <a:lumMod val="20000"/>
                <a:lumOff val="80000"/>
              </a:srgbClr>
            </a:solidFill>
            <a:ln>
              <a:noFill/>
            </a:ln>
            <a:effectLst/>
          </c:spPr>
          <c:invertIfNegative val="0"/>
          <c:dLbls>
            <c:dLbl>
              <c:idx val="3"/>
              <c:layout>
                <c:manualLayout>
                  <c:x val="-4.9729632648117294E-3"/>
                  <c:y val="5.7113427009061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F4-417D-A723-53A4F483E34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Charts!$F$28:$F$31</c:f>
              <c:numCache>
                <c:formatCode>_-"$"* #,##0_-;\-"$"* #,##0_-;_-"$"* "-"??_-;_-@_-</c:formatCode>
                <c:ptCount val="4"/>
                <c:pt idx="0">
                  <c:v>871</c:v>
                </c:pt>
                <c:pt idx="1">
                  <c:v>1109</c:v>
                </c:pt>
                <c:pt idx="2">
                  <c:v>1405</c:v>
                </c:pt>
                <c:pt idx="3">
                  <c:v>1711</c:v>
                </c:pt>
              </c:numCache>
            </c:numRef>
          </c:val>
          <c:extLst>
            <c:ext xmlns:c16="http://schemas.microsoft.com/office/drawing/2014/chart" uri="{C3380CC4-5D6E-409C-BE32-E72D297353CC}">
              <c16:uniqueId val="{00000000-DB76-478A-BA17-3F680DB0A0FE}"/>
            </c:ext>
          </c:extLst>
        </c:ser>
        <c:dLbls>
          <c:showLegendKey val="0"/>
          <c:showVal val="0"/>
          <c:showCatName val="0"/>
          <c:showSerName val="0"/>
          <c:showPercent val="0"/>
          <c:showBubbleSize val="0"/>
        </c:dLbls>
        <c:gapWidth val="219"/>
        <c:overlap val="-27"/>
        <c:axId val="462508552"/>
        <c:axId val="462515112"/>
      </c:barChart>
      <c:lineChart>
        <c:grouping val="standard"/>
        <c:varyColors val="0"/>
        <c:ser>
          <c:idx val="1"/>
          <c:order val="1"/>
          <c:tx>
            <c:strRef>
              <c:f>Charts!$G$27</c:f>
              <c:strCache>
                <c:ptCount val="1"/>
                <c:pt idx="0">
                  <c:v>% Collected</c:v>
                </c:pt>
              </c:strCache>
            </c:strRef>
          </c:tx>
          <c:spPr>
            <a:ln w="57150" cap="rnd">
              <a:solidFill>
                <a:srgbClr val="F46C24">
                  <a:lumMod val="75000"/>
                </a:srgbClr>
              </a:solidFill>
              <a:round/>
            </a:ln>
            <a:effectLst/>
          </c:spPr>
          <c:marker>
            <c:symbol val="none"/>
          </c:marker>
          <c:dLbls>
            <c:dLbl>
              <c:idx val="0"/>
              <c:layout>
                <c:manualLayout>
                  <c:x val="-2.9837779588870409E-2"/>
                  <c:y val="-0.103348106016397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F4-417D-A723-53A4F483E34C}"/>
                </c:ext>
              </c:extLst>
            </c:dLbl>
            <c:dLbl>
              <c:idx val="1"/>
              <c:layout>
                <c:manualLayout>
                  <c:x val="-4.641432380490948E-2"/>
                  <c:y val="-0.106067793016828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F4-417D-A723-53A4F483E34C}"/>
                </c:ext>
              </c:extLst>
            </c:dLbl>
            <c:dLbl>
              <c:idx val="2"/>
              <c:layout>
                <c:manualLayout>
                  <c:x val="0"/>
                  <c:y val="-6.7992175010787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F4-417D-A723-53A4F483E34C}"/>
                </c:ext>
              </c:extLst>
            </c:dLbl>
            <c:dLbl>
              <c:idx val="3"/>
              <c:layout>
                <c:manualLayout>
                  <c:x val="-1.3261235372831279E-2"/>
                  <c:y val="-0.11694654101855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F4-417D-A723-53A4F483E34C}"/>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Charts!$E$28:$E$31</c:f>
              <c:strCache>
                <c:ptCount val="4"/>
                <c:pt idx="0">
                  <c:v>Bachelor</c:v>
                </c:pt>
                <c:pt idx="1">
                  <c:v>1 Bed</c:v>
                </c:pt>
                <c:pt idx="2">
                  <c:v>2 Bed</c:v>
                </c:pt>
                <c:pt idx="3">
                  <c:v>3 Bed</c:v>
                </c:pt>
              </c:strCache>
            </c:strRef>
          </c:cat>
          <c:val>
            <c:numRef>
              <c:f>Charts!$G$28:$G$31</c:f>
              <c:numCache>
                <c:formatCode>0%</c:formatCode>
                <c:ptCount val="4"/>
                <c:pt idx="0">
                  <c:v>0.67</c:v>
                </c:pt>
                <c:pt idx="1">
                  <c:v>0.86</c:v>
                </c:pt>
                <c:pt idx="2">
                  <c:v>0.9</c:v>
                </c:pt>
                <c:pt idx="3">
                  <c:v>0.94</c:v>
                </c:pt>
              </c:numCache>
            </c:numRef>
          </c:val>
          <c:smooth val="0"/>
          <c:extLst>
            <c:ext xmlns:c16="http://schemas.microsoft.com/office/drawing/2014/chart" uri="{C3380CC4-5D6E-409C-BE32-E72D297353CC}">
              <c16:uniqueId val="{00000001-DB76-478A-BA17-3F680DB0A0FE}"/>
            </c:ext>
          </c:extLst>
        </c:ser>
        <c:dLbls>
          <c:showLegendKey val="0"/>
          <c:showVal val="0"/>
          <c:showCatName val="0"/>
          <c:showSerName val="0"/>
          <c:showPercent val="0"/>
          <c:showBubbleSize val="0"/>
        </c:dLbls>
        <c:marker val="1"/>
        <c:smooth val="0"/>
        <c:axId val="462516424"/>
        <c:axId val="462516752"/>
      </c:lineChart>
      <c:catAx>
        <c:axId val="46251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2516752"/>
        <c:crosses val="autoZero"/>
        <c:auto val="1"/>
        <c:lblAlgn val="ctr"/>
        <c:lblOffset val="100"/>
        <c:noMultiLvlLbl val="0"/>
      </c:catAx>
      <c:valAx>
        <c:axId val="46251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2516424"/>
        <c:crosses val="autoZero"/>
        <c:crossBetween val="between"/>
      </c:valAx>
      <c:valAx>
        <c:axId val="462515112"/>
        <c:scaling>
          <c:orientation val="minMax"/>
        </c:scaling>
        <c:delete val="0"/>
        <c:axPos val="r"/>
        <c:numFmt formatCode="_-&quot;$&quot;* #,##0_-;\-&quot;$&quot;* #,##0_-;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2508552"/>
        <c:crosses val="max"/>
        <c:crossBetween val="between"/>
      </c:valAx>
      <c:catAx>
        <c:axId val="462508552"/>
        <c:scaling>
          <c:orientation val="minMax"/>
        </c:scaling>
        <c:delete val="1"/>
        <c:axPos val="b"/>
        <c:majorTickMark val="out"/>
        <c:minorTickMark val="none"/>
        <c:tickLblPos val="nextTo"/>
        <c:crossAx val="46251511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CA"/>
              <a:t>1960-1989 Buildings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Charts!$F$35</c:f>
              <c:strCache>
                <c:ptCount val="1"/>
                <c:pt idx="0">
                  <c:v>Avg Rent</c:v>
                </c:pt>
              </c:strCache>
            </c:strRef>
          </c:tx>
          <c:spPr>
            <a:solidFill>
              <a:srgbClr val="043685">
                <a:lumMod val="20000"/>
                <a:lumOff val="80000"/>
              </a:srgbClr>
            </a:solidFill>
            <a:ln>
              <a:noFill/>
            </a:ln>
            <a:effectLst/>
          </c:spPr>
          <c:invertIfNegative val="0"/>
          <c:dLbls>
            <c:dLbl>
              <c:idx val="0"/>
              <c:layout>
                <c:manualLayout>
                  <c:x val="-1.6220602233921774E-3"/>
                  <c:y val="0.137044998689349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B-4F48-860B-784DB814328F}"/>
                </c:ext>
              </c:extLst>
            </c:dLbl>
            <c:dLbl>
              <c:idx val="1"/>
              <c:layout>
                <c:manualLayout>
                  <c:x val="0"/>
                  <c:y val="0.165596040082964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CB-4F48-860B-784DB814328F}"/>
                </c:ext>
              </c:extLst>
            </c:dLbl>
            <c:dLbl>
              <c:idx val="2"/>
              <c:layout>
                <c:manualLayout>
                  <c:x val="6.4882408935687096E-3"/>
                  <c:y val="0.214132810452109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CB-4F48-860B-784DB814328F}"/>
                </c:ext>
              </c:extLst>
            </c:dLbl>
            <c:dLbl>
              <c:idx val="3"/>
              <c:layout>
                <c:manualLayout>
                  <c:x val="6.4882408935685908E-3"/>
                  <c:y val="0.31406145532976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B-4F48-860B-784DB814328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Charts!$E$36:$E$39</c:f>
              <c:strCache>
                <c:ptCount val="4"/>
                <c:pt idx="0">
                  <c:v>Bachelor</c:v>
                </c:pt>
                <c:pt idx="1">
                  <c:v>1 Bed</c:v>
                </c:pt>
                <c:pt idx="2">
                  <c:v>2 Bed</c:v>
                </c:pt>
                <c:pt idx="3">
                  <c:v>3 Bed</c:v>
                </c:pt>
              </c:strCache>
            </c:strRef>
          </c:cat>
          <c:val>
            <c:numRef>
              <c:f>Charts!$F$36:$F$39</c:f>
              <c:numCache>
                <c:formatCode>_-"$"* #,##0_-;\-"$"* #,##0_-;_-"$"* "-"??_-;_-@_-</c:formatCode>
                <c:ptCount val="4"/>
                <c:pt idx="0">
                  <c:v>889</c:v>
                </c:pt>
                <c:pt idx="1">
                  <c:v>959</c:v>
                </c:pt>
                <c:pt idx="2">
                  <c:v>1176</c:v>
                </c:pt>
                <c:pt idx="3">
                  <c:v>1568</c:v>
                </c:pt>
              </c:numCache>
            </c:numRef>
          </c:val>
          <c:extLst>
            <c:ext xmlns:c16="http://schemas.microsoft.com/office/drawing/2014/chart" uri="{C3380CC4-5D6E-409C-BE32-E72D297353CC}">
              <c16:uniqueId val="{00000000-2E7A-46AA-8ABF-32ACD02CF1FC}"/>
            </c:ext>
          </c:extLst>
        </c:ser>
        <c:dLbls>
          <c:showLegendKey val="0"/>
          <c:showVal val="0"/>
          <c:showCatName val="0"/>
          <c:showSerName val="0"/>
          <c:showPercent val="0"/>
          <c:showBubbleSize val="0"/>
        </c:dLbls>
        <c:gapWidth val="219"/>
        <c:overlap val="-27"/>
        <c:axId val="734459944"/>
        <c:axId val="734449776"/>
      </c:barChart>
      <c:lineChart>
        <c:grouping val="standard"/>
        <c:varyColors val="0"/>
        <c:ser>
          <c:idx val="1"/>
          <c:order val="1"/>
          <c:tx>
            <c:strRef>
              <c:f>Charts!$G$35</c:f>
              <c:strCache>
                <c:ptCount val="1"/>
                <c:pt idx="0">
                  <c:v>% Collected</c:v>
                </c:pt>
              </c:strCache>
            </c:strRef>
          </c:tx>
          <c:spPr>
            <a:ln w="38100" cap="rnd">
              <a:solidFill>
                <a:srgbClr val="EE551C"/>
              </a:solidFill>
              <a:round/>
            </a:ln>
            <a:effectLst/>
          </c:spPr>
          <c:marker>
            <c:symbol val="none"/>
          </c:marker>
          <c:dLbls>
            <c:dLbl>
              <c:idx val="1"/>
              <c:layout>
                <c:manualLayout>
                  <c:x val="-3.5685324914627968E-2"/>
                  <c:y val="-0.13418989454998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B-4F48-860B-784DB814328F}"/>
                </c:ext>
              </c:extLst>
            </c:dLbl>
            <c:dLbl>
              <c:idx val="2"/>
              <c:layout>
                <c:manualLayout>
                  <c:x val="-2.7575023797667016E-2"/>
                  <c:y val="-7.137760348403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B-4F48-860B-784DB814328F}"/>
                </c:ext>
              </c:extLst>
            </c:dLbl>
            <c:dLbl>
              <c:idx val="3"/>
              <c:layout>
                <c:manualLayout>
                  <c:x val="-1.7842662457313953E-2"/>
                  <c:y val="-9.9928644877650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CB-4F48-860B-784DB814328F}"/>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Charts!$G$36:$G$39</c:f>
              <c:numCache>
                <c:formatCode>0%</c:formatCode>
                <c:ptCount val="4"/>
                <c:pt idx="0">
                  <c:v>0.88</c:v>
                </c:pt>
                <c:pt idx="1">
                  <c:v>0.78</c:v>
                </c:pt>
                <c:pt idx="2">
                  <c:v>0.83</c:v>
                </c:pt>
                <c:pt idx="3">
                  <c:v>0.84</c:v>
                </c:pt>
              </c:numCache>
            </c:numRef>
          </c:val>
          <c:smooth val="0"/>
          <c:extLst>
            <c:ext xmlns:c16="http://schemas.microsoft.com/office/drawing/2014/chart" uri="{C3380CC4-5D6E-409C-BE32-E72D297353CC}">
              <c16:uniqueId val="{00000001-2E7A-46AA-8ABF-32ACD02CF1FC}"/>
            </c:ext>
          </c:extLst>
        </c:ser>
        <c:dLbls>
          <c:showLegendKey val="0"/>
          <c:showVal val="0"/>
          <c:showCatName val="0"/>
          <c:showSerName val="0"/>
          <c:showPercent val="0"/>
          <c:showBubbleSize val="0"/>
        </c:dLbls>
        <c:marker val="1"/>
        <c:smooth val="0"/>
        <c:axId val="734458632"/>
        <c:axId val="734451744"/>
      </c:lineChart>
      <c:catAx>
        <c:axId val="73445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449776"/>
        <c:crosses val="autoZero"/>
        <c:auto val="1"/>
        <c:lblAlgn val="ctr"/>
        <c:lblOffset val="100"/>
        <c:noMultiLvlLbl val="0"/>
      </c:catAx>
      <c:valAx>
        <c:axId val="7344497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459944"/>
        <c:crosses val="autoZero"/>
        <c:crossBetween val="between"/>
      </c:valAx>
      <c:valAx>
        <c:axId val="73445174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734458632"/>
        <c:crosses val="max"/>
        <c:crossBetween val="between"/>
      </c:valAx>
      <c:catAx>
        <c:axId val="734458632"/>
        <c:scaling>
          <c:orientation val="minMax"/>
        </c:scaling>
        <c:delete val="1"/>
        <c:axPos val="b"/>
        <c:majorTickMark val="out"/>
        <c:minorTickMark val="none"/>
        <c:tickLblPos val="nextTo"/>
        <c:crossAx val="734451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en-CA"/>
              <a:t>1990-2020 Buildings</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Charts!$F$42</c:f>
              <c:strCache>
                <c:ptCount val="1"/>
                <c:pt idx="0">
                  <c:v>Avg Rent</c:v>
                </c:pt>
              </c:strCache>
            </c:strRef>
          </c:tx>
          <c:spPr>
            <a:solidFill>
              <a:srgbClr val="043685">
                <a:lumMod val="20000"/>
                <a:lumOff val="80000"/>
              </a:srgbClr>
            </a:solidFill>
            <a:ln>
              <a:noFill/>
            </a:ln>
            <a:effectLst/>
          </c:spPr>
          <c:invertIfNegative val="0"/>
          <c:dLbls>
            <c:dLbl>
              <c:idx val="0"/>
              <c:layout>
                <c:manualLayout>
                  <c:x val="-1.7204301075269132E-3"/>
                  <c:y val="0.187185025197984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E2-465F-8DB6-C5A6E7EFA785}"/>
                </c:ext>
              </c:extLst>
            </c:dLbl>
            <c:dLbl>
              <c:idx val="1"/>
              <c:layout>
                <c:manualLayout>
                  <c:x val="-6.3081708550705516E-17"/>
                  <c:y val="0.316774658027357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E2-465F-8DB6-C5A6E7EFA785}"/>
                </c:ext>
              </c:extLst>
            </c:dLbl>
            <c:dLbl>
              <c:idx val="2"/>
              <c:layout>
                <c:manualLayout>
                  <c:x val="5.1612903225805194E-3"/>
                  <c:y val="0.380129589632829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E2-465F-8DB6-C5A6E7EFA785}"/>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Charts!$E$44:$E$46</c:f>
              <c:strCache>
                <c:ptCount val="3"/>
                <c:pt idx="0">
                  <c:v>1 Bed</c:v>
                </c:pt>
                <c:pt idx="1">
                  <c:v>2 Bed</c:v>
                </c:pt>
                <c:pt idx="2">
                  <c:v>3 Bed</c:v>
                </c:pt>
              </c:strCache>
            </c:strRef>
          </c:cat>
          <c:val>
            <c:numRef>
              <c:f>Charts!$F$44:$F$46</c:f>
              <c:numCache>
                <c:formatCode>_-"$"* #,##0_-;\-"$"* #,##0_-;_-"$"* "-"??_-;_-@_-</c:formatCode>
                <c:ptCount val="3"/>
                <c:pt idx="0">
                  <c:v>1222</c:v>
                </c:pt>
                <c:pt idx="1">
                  <c:v>1700</c:v>
                </c:pt>
                <c:pt idx="2">
                  <c:v>2030</c:v>
                </c:pt>
              </c:numCache>
            </c:numRef>
          </c:val>
          <c:extLst>
            <c:ext xmlns:c16="http://schemas.microsoft.com/office/drawing/2014/chart" uri="{C3380CC4-5D6E-409C-BE32-E72D297353CC}">
              <c16:uniqueId val="{00000000-96C5-44A3-B335-760192BF7F64}"/>
            </c:ext>
          </c:extLst>
        </c:ser>
        <c:dLbls>
          <c:showLegendKey val="0"/>
          <c:showVal val="0"/>
          <c:showCatName val="0"/>
          <c:showSerName val="0"/>
          <c:showPercent val="0"/>
          <c:showBubbleSize val="0"/>
        </c:dLbls>
        <c:gapWidth val="219"/>
        <c:overlap val="-27"/>
        <c:axId val="298783456"/>
        <c:axId val="298786080"/>
      </c:barChart>
      <c:lineChart>
        <c:grouping val="standard"/>
        <c:varyColors val="0"/>
        <c:ser>
          <c:idx val="1"/>
          <c:order val="1"/>
          <c:tx>
            <c:strRef>
              <c:f>Charts!$G$42</c:f>
              <c:strCache>
                <c:ptCount val="1"/>
                <c:pt idx="0">
                  <c:v>% Collected</c:v>
                </c:pt>
              </c:strCache>
            </c:strRef>
          </c:tx>
          <c:spPr>
            <a:ln w="38100" cap="rnd">
              <a:solidFill>
                <a:srgbClr val="EE551C"/>
              </a:solidFill>
              <a:round/>
            </a:ln>
            <a:effectLst/>
          </c:spPr>
          <c:marker>
            <c:symbol val="none"/>
          </c:marker>
          <c:dLbls>
            <c:dLbl>
              <c:idx val="1"/>
              <c:layout>
                <c:manualLayout>
                  <c:x val="-4.1290322580645161E-2"/>
                  <c:y val="-0.112311015118790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E2-465F-8DB6-C5A6E7EFA785}"/>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Charts!$E$44:$E$46</c:f>
              <c:strCache>
                <c:ptCount val="3"/>
                <c:pt idx="0">
                  <c:v>1 Bed</c:v>
                </c:pt>
                <c:pt idx="1">
                  <c:v>2 Bed</c:v>
                </c:pt>
                <c:pt idx="2">
                  <c:v>3 Bed</c:v>
                </c:pt>
              </c:strCache>
            </c:strRef>
          </c:cat>
          <c:val>
            <c:numRef>
              <c:f>Charts!$G$44:$G$46</c:f>
              <c:numCache>
                <c:formatCode>0%</c:formatCode>
                <c:ptCount val="3"/>
                <c:pt idx="0">
                  <c:v>0.86</c:v>
                </c:pt>
                <c:pt idx="1">
                  <c:v>0.82</c:v>
                </c:pt>
                <c:pt idx="2">
                  <c:v>0.93</c:v>
                </c:pt>
              </c:numCache>
            </c:numRef>
          </c:val>
          <c:smooth val="0"/>
          <c:extLst>
            <c:ext xmlns:c16="http://schemas.microsoft.com/office/drawing/2014/chart" uri="{C3380CC4-5D6E-409C-BE32-E72D297353CC}">
              <c16:uniqueId val="{00000001-96C5-44A3-B335-760192BF7F64}"/>
            </c:ext>
          </c:extLst>
        </c:ser>
        <c:dLbls>
          <c:showLegendKey val="0"/>
          <c:showVal val="0"/>
          <c:showCatName val="0"/>
          <c:showSerName val="0"/>
          <c:showPercent val="0"/>
          <c:showBubbleSize val="0"/>
        </c:dLbls>
        <c:marker val="1"/>
        <c:smooth val="0"/>
        <c:axId val="298784440"/>
        <c:axId val="298785752"/>
      </c:lineChart>
      <c:catAx>
        <c:axId val="2987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8786080"/>
        <c:crosses val="autoZero"/>
        <c:auto val="1"/>
        <c:lblAlgn val="ctr"/>
        <c:lblOffset val="100"/>
        <c:noMultiLvlLbl val="0"/>
      </c:catAx>
      <c:valAx>
        <c:axId val="2987860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8783456"/>
        <c:crosses val="autoZero"/>
        <c:crossBetween val="between"/>
      </c:valAx>
      <c:valAx>
        <c:axId val="29878575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8784440"/>
        <c:crosses val="max"/>
        <c:crossBetween val="between"/>
      </c:valAx>
      <c:catAx>
        <c:axId val="298784440"/>
        <c:scaling>
          <c:orientation val="minMax"/>
        </c:scaling>
        <c:delete val="1"/>
        <c:axPos val="b"/>
        <c:numFmt formatCode="General" sourceLinked="1"/>
        <c:majorTickMark val="out"/>
        <c:minorTickMark val="none"/>
        <c:tickLblPos val="nextTo"/>
        <c:crossAx val="298785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41A8F-CAE0-4624-8312-13AB6A64B3A5}"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5F0D20BC-1C96-422E-A368-9D5F17C88A96}">
      <dgm:prSet phldrT="[Text]"/>
      <dgm:spPr/>
      <dgm:t>
        <a:bodyPr/>
        <a:lstStyle/>
        <a:p>
          <a:r>
            <a:rPr lang="en-CA" dirty="0"/>
            <a:t>Who Paid Rent April 1</a:t>
          </a:r>
          <a:r>
            <a:rPr lang="en-CA" baseline="30000" dirty="0"/>
            <a:t>st</a:t>
          </a:r>
          <a:r>
            <a:rPr lang="en-CA" dirty="0"/>
            <a:t>?</a:t>
          </a:r>
          <a:endParaRPr lang="en-US" dirty="0"/>
        </a:p>
      </dgm:t>
    </dgm:pt>
    <dgm:pt modelId="{C0A3566D-B2D0-4D7E-89B4-F77A51AE178D}" type="parTrans" cxnId="{15D8E1AF-6075-46B1-A696-2BB4057FD08A}">
      <dgm:prSet/>
      <dgm:spPr/>
      <dgm:t>
        <a:bodyPr/>
        <a:lstStyle/>
        <a:p>
          <a:endParaRPr lang="en-US"/>
        </a:p>
      </dgm:t>
    </dgm:pt>
    <dgm:pt modelId="{5381FA70-9D41-4123-9701-F09FCDFDE7AD}" type="sibTrans" cxnId="{15D8E1AF-6075-46B1-A696-2BB4057FD08A}">
      <dgm:prSet/>
      <dgm:spPr/>
      <dgm:t>
        <a:bodyPr/>
        <a:lstStyle/>
        <a:p>
          <a:endParaRPr lang="en-US"/>
        </a:p>
      </dgm:t>
    </dgm:pt>
    <dgm:pt modelId="{C081A4FA-9D11-4F62-BDB1-F6DE70B05290}" type="asst">
      <dgm:prSet phldrT="[Text]"/>
      <dgm:spPr/>
      <dgm:t>
        <a:bodyPr/>
        <a:lstStyle/>
        <a:p>
          <a:r>
            <a:rPr lang="en-CA" dirty="0"/>
            <a:t>Small Building Survey: Cross Canada</a:t>
          </a:r>
          <a:endParaRPr lang="en-US" dirty="0"/>
        </a:p>
      </dgm:t>
    </dgm:pt>
    <dgm:pt modelId="{88CA463E-FFC1-4381-8052-26FD04465F59}" type="parTrans" cxnId="{04CE92FF-008E-4B3F-8FE8-D0C7DFAF2C8B}">
      <dgm:prSet/>
      <dgm:spPr/>
      <dgm:t>
        <a:bodyPr/>
        <a:lstStyle/>
        <a:p>
          <a:endParaRPr lang="en-US"/>
        </a:p>
      </dgm:t>
    </dgm:pt>
    <dgm:pt modelId="{50004F84-8AB9-4EE4-A184-015EAF813231}" type="sibTrans" cxnId="{04CE92FF-008E-4B3F-8FE8-D0C7DFAF2C8B}">
      <dgm:prSet/>
      <dgm:spPr/>
      <dgm:t>
        <a:bodyPr/>
        <a:lstStyle/>
        <a:p>
          <a:endParaRPr lang="en-US"/>
        </a:p>
      </dgm:t>
    </dgm:pt>
    <dgm:pt modelId="{9E454B6E-DF90-4A70-9921-F1E8707F83A5}" type="asst">
      <dgm:prSet/>
      <dgm:spPr/>
      <dgm:t>
        <a:bodyPr/>
        <a:lstStyle/>
        <a:p>
          <a:r>
            <a:rPr lang="en-CA" dirty="0"/>
            <a:t>Calls to Large Landlords across Canada</a:t>
          </a:r>
          <a:endParaRPr lang="en-US" dirty="0"/>
        </a:p>
      </dgm:t>
    </dgm:pt>
    <dgm:pt modelId="{5873EC9B-3338-4FB6-934A-7B8F418BC14C}" type="parTrans" cxnId="{EFFC4A59-17E7-4EFF-86D1-AA32399C657E}">
      <dgm:prSet/>
      <dgm:spPr/>
      <dgm:t>
        <a:bodyPr/>
        <a:lstStyle/>
        <a:p>
          <a:endParaRPr lang="en-US"/>
        </a:p>
      </dgm:t>
    </dgm:pt>
    <dgm:pt modelId="{7C2D2A34-A150-4290-BC09-8C84B65A1B7D}" type="sibTrans" cxnId="{EFFC4A59-17E7-4EFF-86D1-AA32399C657E}">
      <dgm:prSet/>
      <dgm:spPr/>
      <dgm:t>
        <a:bodyPr/>
        <a:lstStyle/>
        <a:p>
          <a:endParaRPr lang="en-US"/>
        </a:p>
      </dgm:t>
    </dgm:pt>
    <dgm:pt modelId="{A7682BE0-77A8-4C89-BCC5-03D28DA1D7BB}" type="pres">
      <dgm:prSet presAssocID="{04B41A8F-CAE0-4624-8312-13AB6A64B3A5}" presName="hierChild1" presStyleCnt="0">
        <dgm:presLayoutVars>
          <dgm:orgChart val="1"/>
          <dgm:chPref val="1"/>
          <dgm:dir/>
          <dgm:animOne val="branch"/>
          <dgm:animLvl val="lvl"/>
          <dgm:resizeHandles/>
        </dgm:presLayoutVars>
      </dgm:prSet>
      <dgm:spPr/>
    </dgm:pt>
    <dgm:pt modelId="{6E0ECF44-1C45-4453-A17E-F5813A10B2A8}" type="pres">
      <dgm:prSet presAssocID="{5F0D20BC-1C96-422E-A368-9D5F17C88A96}" presName="hierRoot1" presStyleCnt="0">
        <dgm:presLayoutVars>
          <dgm:hierBranch val="init"/>
        </dgm:presLayoutVars>
      </dgm:prSet>
      <dgm:spPr/>
    </dgm:pt>
    <dgm:pt modelId="{C38ED896-8455-45F9-9163-DF5C4FF5AA57}" type="pres">
      <dgm:prSet presAssocID="{5F0D20BC-1C96-422E-A368-9D5F17C88A96}" presName="rootComposite1" presStyleCnt="0"/>
      <dgm:spPr/>
    </dgm:pt>
    <dgm:pt modelId="{E1C29356-B7AB-444B-A610-BAD48F1E9A51}" type="pres">
      <dgm:prSet presAssocID="{5F0D20BC-1C96-422E-A368-9D5F17C88A96}" presName="rootText1" presStyleLbl="node0" presStyleIdx="0" presStyleCnt="1">
        <dgm:presLayoutVars>
          <dgm:chPref val="3"/>
        </dgm:presLayoutVars>
      </dgm:prSet>
      <dgm:spPr/>
    </dgm:pt>
    <dgm:pt modelId="{FD93D556-4283-4997-93F6-CE8C447B8AB9}" type="pres">
      <dgm:prSet presAssocID="{5F0D20BC-1C96-422E-A368-9D5F17C88A96}" presName="rootConnector1" presStyleLbl="node1" presStyleIdx="0" presStyleCnt="0"/>
      <dgm:spPr/>
    </dgm:pt>
    <dgm:pt modelId="{AC33B300-63D5-4D59-A60D-901336DBF09F}" type="pres">
      <dgm:prSet presAssocID="{5F0D20BC-1C96-422E-A368-9D5F17C88A96}" presName="hierChild2" presStyleCnt="0"/>
      <dgm:spPr/>
    </dgm:pt>
    <dgm:pt modelId="{B8B7D070-5558-4B70-843C-5B2E878AE4EC}" type="pres">
      <dgm:prSet presAssocID="{5F0D20BC-1C96-422E-A368-9D5F17C88A96}" presName="hierChild3" presStyleCnt="0"/>
      <dgm:spPr/>
    </dgm:pt>
    <dgm:pt modelId="{7F9AAF55-4BD1-4C19-A236-D6BAC7F37FAD}" type="pres">
      <dgm:prSet presAssocID="{88CA463E-FFC1-4381-8052-26FD04465F59}" presName="Name111" presStyleLbl="parChTrans1D2" presStyleIdx="0" presStyleCnt="2"/>
      <dgm:spPr/>
    </dgm:pt>
    <dgm:pt modelId="{41FB5314-33C7-4845-A105-326E0B5D068D}" type="pres">
      <dgm:prSet presAssocID="{C081A4FA-9D11-4F62-BDB1-F6DE70B05290}" presName="hierRoot3" presStyleCnt="0">
        <dgm:presLayoutVars>
          <dgm:hierBranch val="init"/>
        </dgm:presLayoutVars>
      </dgm:prSet>
      <dgm:spPr/>
    </dgm:pt>
    <dgm:pt modelId="{F7DC4837-53B5-4E1A-B3E6-61434DA66001}" type="pres">
      <dgm:prSet presAssocID="{C081A4FA-9D11-4F62-BDB1-F6DE70B05290}" presName="rootComposite3" presStyleCnt="0"/>
      <dgm:spPr/>
    </dgm:pt>
    <dgm:pt modelId="{5A4023C8-9DFF-4F7D-B5C3-60FE6CFBE1F7}" type="pres">
      <dgm:prSet presAssocID="{C081A4FA-9D11-4F62-BDB1-F6DE70B05290}" presName="rootText3" presStyleLbl="asst1" presStyleIdx="0" presStyleCnt="2">
        <dgm:presLayoutVars>
          <dgm:chPref val="3"/>
        </dgm:presLayoutVars>
      </dgm:prSet>
      <dgm:spPr/>
    </dgm:pt>
    <dgm:pt modelId="{1D7B25AD-0742-4434-94A6-ADB2D1822EE9}" type="pres">
      <dgm:prSet presAssocID="{C081A4FA-9D11-4F62-BDB1-F6DE70B05290}" presName="rootConnector3" presStyleLbl="asst1" presStyleIdx="0" presStyleCnt="2"/>
      <dgm:spPr/>
    </dgm:pt>
    <dgm:pt modelId="{A4DDB007-8E42-40AD-957F-169D744DE299}" type="pres">
      <dgm:prSet presAssocID="{C081A4FA-9D11-4F62-BDB1-F6DE70B05290}" presName="hierChild6" presStyleCnt="0"/>
      <dgm:spPr/>
    </dgm:pt>
    <dgm:pt modelId="{3ABEEBCB-7C27-4CAE-96E8-6A896BA3367E}" type="pres">
      <dgm:prSet presAssocID="{C081A4FA-9D11-4F62-BDB1-F6DE70B05290}" presName="hierChild7" presStyleCnt="0"/>
      <dgm:spPr/>
    </dgm:pt>
    <dgm:pt modelId="{8155DA51-5E8E-469C-9BCC-5AF3F252E72D}" type="pres">
      <dgm:prSet presAssocID="{5873EC9B-3338-4FB6-934A-7B8F418BC14C}" presName="Name111" presStyleLbl="parChTrans1D2" presStyleIdx="1" presStyleCnt="2"/>
      <dgm:spPr/>
    </dgm:pt>
    <dgm:pt modelId="{FAA5153E-85C6-430E-9E5E-613A0EEC03F3}" type="pres">
      <dgm:prSet presAssocID="{9E454B6E-DF90-4A70-9921-F1E8707F83A5}" presName="hierRoot3" presStyleCnt="0">
        <dgm:presLayoutVars>
          <dgm:hierBranch val="init"/>
        </dgm:presLayoutVars>
      </dgm:prSet>
      <dgm:spPr/>
    </dgm:pt>
    <dgm:pt modelId="{14257D77-63EE-4F8F-86F6-28E18B51B30C}" type="pres">
      <dgm:prSet presAssocID="{9E454B6E-DF90-4A70-9921-F1E8707F83A5}" presName="rootComposite3" presStyleCnt="0"/>
      <dgm:spPr/>
    </dgm:pt>
    <dgm:pt modelId="{ECCFDD94-7B3F-4850-AD97-516077AB88BC}" type="pres">
      <dgm:prSet presAssocID="{9E454B6E-DF90-4A70-9921-F1E8707F83A5}" presName="rootText3" presStyleLbl="asst1" presStyleIdx="1" presStyleCnt="2">
        <dgm:presLayoutVars>
          <dgm:chPref val="3"/>
        </dgm:presLayoutVars>
      </dgm:prSet>
      <dgm:spPr/>
    </dgm:pt>
    <dgm:pt modelId="{9CB50530-DA44-4C79-AB0C-06A50999189C}" type="pres">
      <dgm:prSet presAssocID="{9E454B6E-DF90-4A70-9921-F1E8707F83A5}" presName="rootConnector3" presStyleLbl="asst1" presStyleIdx="1" presStyleCnt="2"/>
      <dgm:spPr/>
    </dgm:pt>
    <dgm:pt modelId="{7DF9399E-957A-4D0E-9C4C-7BEAD566F4CE}" type="pres">
      <dgm:prSet presAssocID="{9E454B6E-DF90-4A70-9921-F1E8707F83A5}" presName="hierChild6" presStyleCnt="0"/>
      <dgm:spPr/>
    </dgm:pt>
    <dgm:pt modelId="{6AAA21A3-BDC1-4AE5-8200-A69F889A4741}" type="pres">
      <dgm:prSet presAssocID="{9E454B6E-DF90-4A70-9921-F1E8707F83A5}" presName="hierChild7" presStyleCnt="0"/>
      <dgm:spPr/>
    </dgm:pt>
  </dgm:ptLst>
  <dgm:cxnLst>
    <dgm:cxn modelId="{5B489A02-3E8B-4B1C-9C1D-D216C4D89074}" type="presOf" srcId="{C081A4FA-9D11-4F62-BDB1-F6DE70B05290}" destId="{1D7B25AD-0742-4434-94A6-ADB2D1822EE9}" srcOrd="1" destOrd="0" presId="urn:microsoft.com/office/officeart/2005/8/layout/orgChart1"/>
    <dgm:cxn modelId="{6983B909-841B-4651-8283-AB741CC252B2}" type="presOf" srcId="{9E454B6E-DF90-4A70-9921-F1E8707F83A5}" destId="{9CB50530-DA44-4C79-AB0C-06A50999189C}" srcOrd="1" destOrd="0" presId="urn:microsoft.com/office/officeart/2005/8/layout/orgChart1"/>
    <dgm:cxn modelId="{6986B01B-8DD6-44B8-87E6-475CDF8CD476}" type="presOf" srcId="{5F0D20BC-1C96-422E-A368-9D5F17C88A96}" destId="{E1C29356-B7AB-444B-A610-BAD48F1E9A51}" srcOrd="0" destOrd="0" presId="urn:microsoft.com/office/officeart/2005/8/layout/orgChart1"/>
    <dgm:cxn modelId="{8442953C-2741-48EA-8D5F-0752464F2E82}" type="presOf" srcId="{88CA463E-FFC1-4381-8052-26FD04465F59}" destId="{7F9AAF55-4BD1-4C19-A236-D6BAC7F37FAD}" srcOrd="0" destOrd="0" presId="urn:microsoft.com/office/officeart/2005/8/layout/orgChart1"/>
    <dgm:cxn modelId="{EFFC4A59-17E7-4EFF-86D1-AA32399C657E}" srcId="{5F0D20BC-1C96-422E-A368-9D5F17C88A96}" destId="{9E454B6E-DF90-4A70-9921-F1E8707F83A5}" srcOrd="1" destOrd="0" parTransId="{5873EC9B-3338-4FB6-934A-7B8F418BC14C}" sibTransId="{7C2D2A34-A150-4290-BC09-8C84B65A1B7D}"/>
    <dgm:cxn modelId="{AAC01A5B-3CE2-4498-91F3-2F82FEF043A1}" type="presOf" srcId="{9E454B6E-DF90-4A70-9921-F1E8707F83A5}" destId="{ECCFDD94-7B3F-4850-AD97-516077AB88BC}" srcOrd="0" destOrd="0" presId="urn:microsoft.com/office/officeart/2005/8/layout/orgChart1"/>
    <dgm:cxn modelId="{BED0876F-56CB-4D94-A6FE-9C72636DBE05}" type="presOf" srcId="{5873EC9B-3338-4FB6-934A-7B8F418BC14C}" destId="{8155DA51-5E8E-469C-9BCC-5AF3F252E72D}" srcOrd="0" destOrd="0" presId="urn:microsoft.com/office/officeart/2005/8/layout/orgChart1"/>
    <dgm:cxn modelId="{73A6DB9B-23DA-4D46-A9EC-791DB5928739}" type="presOf" srcId="{04B41A8F-CAE0-4624-8312-13AB6A64B3A5}" destId="{A7682BE0-77A8-4C89-BCC5-03D28DA1D7BB}" srcOrd="0" destOrd="0" presId="urn:microsoft.com/office/officeart/2005/8/layout/orgChart1"/>
    <dgm:cxn modelId="{15D8E1AF-6075-46B1-A696-2BB4057FD08A}" srcId="{04B41A8F-CAE0-4624-8312-13AB6A64B3A5}" destId="{5F0D20BC-1C96-422E-A368-9D5F17C88A96}" srcOrd="0" destOrd="0" parTransId="{C0A3566D-B2D0-4D7E-89B4-F77A51AE178D}" sibTransId="{5381FA70-9D41-4123-9701-F09FCDFDE7AD}"/>
    <dgm:cxn modelId="{6255FEDA-B92E-42A2-8787-BFC9293C0B41}" type="presOf" srcId="{5F0D20BC-1C96-422E-A368-9D5F17C88A96}" destId="{FD93D556-4283-4997-93F6-CE8C447B8AB9}" srcOrd="1" destOrd="0" presId="urn:microsoft.com/office/officeart/2005/8/layout/orgChart1"/>
    <dgm:cxn modelId="{0DD58FDE-60FD-4F2D-A66D-E650C7BD2ABC}" type="presOf" srcId="{C081A4FA-9D11-4F62-BDB1-F6DE70B05290}" destId="{5A4023C8-9DFF-4F7D-B5C3-60FE6CFBE1F7}" srcOrd="0" destOrd="0" presId="urn:microsoft.com/office/officeart/2005/8/layout/orgChart1"/>
    <dgm:cxn modelId="{04CE92FF-008E-4B3F-8FE8-D0C7DFAF2C8B}" srcId="{5F0D20BC-1C96-422E-A368-9D5F17C88A96}" destId="{C081A4FA-9D11-4F62-BDB1-F6DE70B05290}" srcOrd="0" destOrd="0" parTransId="{88CA463E-FFC1-4381-8052-26FD04465F59}" sibTransId="{50004F84-8AB9-4EE4-A184-015EAF813231}"/>
    <dgm:cxn modelId="{63B959D8-2FB5-4F89-8999-6269F13B650D}" type="presParOf" srcId="{A7682BE0-77A8-4C89-BCC5-03D28DA1D7BB}" destId="{6E0ECF44-1C45-4453-A17E-F5813A10B2A8}" srcOrd="0" destOrd="0" presId="urn:microsoft.com/office/officeart/2005/8/layout/orgChart1"/>
    <dgm:cxn modelId="{D5323EA8-710E-40A6-8650-928F6A4791EC}" type="presParOf" srcId="{6E0ECF44-1C45-4453-A17E-F5813A10B2A8}" destId="{C38ED896-8455-45F9-9163-DF5C4FF5AA57}" srcOrd="0" destOrd="0" presId="urn:microsoft.com/office/officeart/2005/8/layout/orgChart1"/>
    <dgm:cxn modelId="{3A38F6F2-1E28-416D-A73B-6BF32E4BE7D7}" type="presParOf" srcId="{C38ED896-8455-45F9-9163-DF5C4FF5AA57}" destId="{E1C29356-B7AB-444B-A610-BAD48F1E9A51}" srcOrd="0" destOrd="0" presId="urn:microsoft.com/office/officeart/2005/8/layout/orgChart1"/>
    <dgm:cxn modelId="{4A24FEFA-9B19-46AF-BCFC-7DCD3E21323D}" type="presParOf" srcId="{C38ED896-8455-45F9-9163-DF5C4FF5AA57}" destId="{FD93D556-4283-4997-93F6-CE8C447B8AB9}" srcOrd="1" destOrd="0" presId="urn:microsoft.com/office/officeart/2005/8/layout/orgChart1"/>
    <dgm:cxn modelId="{62B2181D-1C04-4F98-8BD8-D39CBD14671B}" type="presParOf" srcId="{6E0ECF44-1C45-4453-A17E-F5813A10B2A8}" destId="{AC33B300-63D5-4D59-A60D-901336DBF09F}" srcOrd="1" destOrd="0" presId="urn:microsoft.com/office/officeart/2005/8/layout/orgChart1"/>
    <dgm:cxn modelId="{467F384C-6F7A-4AD0-87CA-FB53B5CA7AD3}" type="presParOf" srcId="{6E0ECF44-1C45-4453-A17E-F5813A10B2A8}" destId="{B8B7D070-5558-4B70-843C-5B2E878AE4EC}" srcOrd="2" destOrd="0" presId="urn:microsoft.com/office/officeart/2005/8/layout/orgChart1"/>
    <dgm:cxn modelId="{D700A71C-2DF0-45BB-8AC5-B75DDD0845A9}" type="presParOf" srcId="{B8B7D070-5558-4B70-843C-5B2E878AE4EC}" destId="{7F9AAF55-4BD1-4C19-A236-D6BAC7F37FAD}" srcOrd="0" destOrd="0" presId="urn:microsoft.com/office/officeart/2005/8/layout/orgChart1"/>
    <dgm:cxn modelId="{C8EDA48D-0E05-4FFD-83B9-09D3E673528B}" type="presParOf" srcId="{B8B7D070-5558-4B70-843C-5B2E878AE4EC}" destId="{41FB5314-33C7-4845-A105-326E0B5D068D}" srcOrd="1" destOrd="0" presId="urn:microsoft.com/office/officeart/2005/8/layout/orgChart1"/>
    <dgm:cxn modelId="{83712796-A20E-477F-B3F0-6454BA7FB0C8}" type="presParOf" srcId="{41FB5314-33C7-4845-A105-326E0B5D068D}" destId="{F7DC4837-53B5-4E1A-B3E6-61434DA66001}" srcOrd="0" destOrd="0" presId="urn:microsoft.com/office/officeart/2005/8/layout/orgChart1"/>
    <dgm:cxn modelId="{427516D3-6889-440A-8431-BF3367870FB2}" type="presParOf" srcId="{F7DC4837-53B5-4E1A-B3E6-61434DA66001}" destId="{5A4023C8-9DFF-4F7D-B5C3-60FE6CFBE1F7}" srcOrd="0" destOrd="0" presId="urn:microsoft.com/office/officeart/2005/8/layout/orgChart1"/>
    <dgm:cxn modelId="{3F14941E-F228-4BB0-85EE-754C37F35483}" type="presParOf" srcId="{F7DC4837-53B5-4E1A-B3E6-61434DA66001}" destId="{1D7B25AD-0742-4434-94A6-ADB2D1822EE9}" srcOrd="1" destOrd="0" presId="urn:microsoft.com/office/officeart/2005/8/layout/orgChart1"/>
    <dgm:cxn modelId="{DE491490-EF24-4A26-827E-CD58C54C84CB}" type="presParOf" srcId="{41FB5314-33C7-4845-A105-326E0B5D068D}" destId="{A4DDB007-8E42-40AD-957F-169D744DE299}" srcOrd="1" destOrd="0" presId="urn:microsoft.com/office/officeart/2005/8/layout/orgChart1"/>
    <dgm:cxn modelId="{2DD480FE-E97E-4CBA-935D-3A70D3DADC2E}" type="presParOf" srcId="{41FB5314-33C7-4845-A105-326E0B5D068D}" destId="{3ABEEBCB-7C27-4CAE-96E8-6A896BA3367E}" srcOrd="2" destOrd="0" presId="urn:microsoft.com/office/officeart/2005/8/layout/orgChart1"/>
    <dgm:cxn modelId="{761AFD2F-E5B4-4208-B775-B8F3D04EED23}" type="presParOf" srcId="{B8B7D070-5558-4B70-843C-5B2E878AE4EC}" destId="{8155DA51-5E8E-469C-9BCC-5AF3F252E72D}" srcOrd="2" destOrd="0" presId="urn:microsoft.com/office/officeart/2005/8/layout/orgChart1"/>
    <dgm:cxn modelId="{6E8EF8F6-F447-46B4-8553-B9BCD926CCC9}" type="presParOf" srcId="{B8B7D070-5558-4B70-843C-5B2E878AE4EC}" destId="{FAA5153E-85C6-430E-9E5E-613A0EEC03F3}" srcOrd="3" destOrd="0" presId="urn:microsoft.com/office/officeart/2005/8/layout/orgChart1"/>
    <dgm:cxn modelId="{94554176-EE42-4CDB-8E6B-10C9D034AF82}" type="presParOf" srcId="{FAA5153E-85C6-430E-9E5E-613A0EEC03F3}" destId="{14257D77-63EE-4F8F-86F6-28E18B51B30C}" srcOrd="0" destOrd="0" presId="urn:microsoft.com/office/officeart/2005/8/layout/orgChart1"/>
    <dgm:cxn modelId="{1D872532-C818-4207-A2A9-5AE43CEE9F52}" type="presParOf" srcId="{14257D77-63EE-4F8F-86F6-28E18B51B30C}" destId="{ECCFDD94-7B3F-4850-AD97-516077AB88BC}" srcOrd="0" destOrd="0" presId="urn:microsoft.com/office/officeart/2005/8/layout/orgChart1"/>
    <dgm:cxn modelId="{B6EFB894-207A-4B37-8DC1-25930D0984C7}" type="presParOf" srcId="{14257D77-63EE-4F8F-86F6-28E18B51B30C}" destId="{9CB50530-DA44-4C79-AB0C-06A50999189C}" srcOrd="1" destOrd="0" presId="urn:microsoft.com/office/officeart/2005/8/layout/orgChart1"/>
    <dgm:cxn modelId="{1B7FD8DA-16AD-4991-B4C7-A992276060FE}" type="presParOf" srcId="{FAA5153E-85C6-430E-9E5E-613A0EEC03F3}" destId="{7DF9399E-957A-4D0E-9C4C-7BEAD566F4CE}" srcOrd="1" destOrd="0" presId="urn:microsoft.com/office/officeart/2005/8/layout/orgChart1"/>
    <dgm:cxn modelId="{EE9964CD-BA32-4F86-A6C1-C85C86929474}" type="presParOf" srcId="{FAA5153E-85C6-430E-9E5E-613A0EEC03F3}" destId="{6AAA21A3-BDC1-4AE5-8200-A69F889A47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51418B-D14F-4E8E-AF97-42893A51B0D8}" type="doc">
      <dgm:prSet loTypeId="urn:microsoft.com/office/officeart/2005/8/layout/arrow2" loCatId="process" qsTypeId="urn:microsoft.com/office/officeart/2005/8/quickstyle/simple1" qsCatId="simple" csTypeId="urn:microsoft.com/office/officeart/2005/8/colors/accent1_2" csCatId="accent1" phldr="1"/>
      <dgm:spPr/>
    </dgm:pt>
    <dgm:pt modelId="{7D8E879C-20EA-4134-A777-7D420EFAE8BC}">
      <dgm:prSet phldrT="[Text]"/>
      <dgm:spPr/>
      <dgm:t>
        <a:bodyPr/>
        <a:lstStyle/>
        <a:p>
          <a:pPr algn="ctr"/>
          <a:r>
            <a:rPr lang="en-CA" dirty="0"/>
            <a:t>Upscale seniors building on a preauthorized payment plan</a:t>
          </a:r>
          <a:endParaRPr lang="en-US" dirty="0"/>
        </a:p>
      </dgm:t>
    </dgm:pt>
    <dgm:pt modelId="{E094993E-04A9-4EED-83BC-780B8CDAB020}" type="parTrans" cxnId="{0696D004-B8CA-4BCC-9020-C3B0FA116F16}">
      <dgm:prSet/>
      <dgm:spPr/>
      <dgm:t>
        <a:bodyPr/>
        <a:lstStyle/>
        <a:p>
          <a:endParaRPr lang="en-US"/>
        </a:p>
      </dgm:t>
    </dgm:pt>
    <dgm:pt modelId="{D684254E-52CE-4C03-BE01-ADB49BB7D575}" type="sibTrans" cxnId="{0696D004-B8CA-4BCC-9020-C3B0FA116F16}">
      <dgm:prSet/>
      <dgm:spPr/>
      <dgm:t>
        <a:bodyPr/>
        <a:lstStyle/>
        <a:p>
          <a:endParaRPr lang="en-US"/>
        </a:p>
      </dgm:t>
    </dgm:pt>
    <dgm:pt modelId="{E3A3D7D8-D015-49D1-9078-FB0BCFE518E8}">
      <dgm:prSet phldrT="[Text]"/>
      <dgm:spPr/>
      <dgm:t>
        <a:bodyPr/>
        <a:lstStyle/>
        <a:p>
          <a:pPr algn="ctr"/>
          <a:r>
            <a:rPr lang="en-CA" dirty="0"/>
            <a:t>Student Housing</a:t>
          </a:r>
          <a:endParaRPr lang="en-US" dirty="0"/>
        </a:p>
      </dgm:t>
    </dgm:pt>
    <dgm:pt modelId="{3097F4BB-52B7-403F-8ACC-D47146067C9F}" type="parTrans" cxnId="{30B624C8-97B6-4D12-960E-3EE636C5989A}">
      <dgm:prSet/>
      <dgm:spPr/>
      <dgm:t>
        <a:bodyPr/>
        <a:lstStyle/>
        <a:p>
          <a:endParaRPr lang="en-US"/>
        </a:p>
      </dgm:t>
    </dgm:pt>
    <dgm:pt modelId="{A0DBE7F0-53AC-41A7-9E1A-83AF9791212A}" type="sibTrans" cxnId="{30B624C8-97B6-4D12-960E-3EE636C5989A}">
      <dgm:prSet/>
      <dgm:spPr/>
      <dgm:t>
        <a:bodyPr/>
        <a:lstStyle/>
        <a:p>
          <a:endParaRPr lang="en-US"/>
        </a:p>
      </dgm:t>
    </dgm:pt>
    <dgm:pt modelId="{5C2406FB-9E0F-4A69-87C8-A60551FD00F7}">
      <dgm:prSet phldrT="[Text]"/>
      <dgm:spPr/>
      <dgm:t>
        <a:bodyPr/>
        <a:lstStyle/>
        <a:p>
          <a:pPr algn="ctr"/>
          <a:r>
            <a:rPr lang="en-CA" dirty="0"/>
            <a:t>C-Class Buildings</a:t>
          </a:r>
          <a:endParaRPr lang="en-US" dirty="0"/>
        </a:p>
      </dgm:t>
    </dgm:pt>
    <dgm:pt modelId="{C7C1E9D3-DD55-47AC-A980-820BF3738598}" type="parTrans" cxnId="{989418B9-4107-435B-A82D-7D18A3B0A54C}">
      <dgm:prSet/>
      <dgm:spPr/>
      <dgm:t>
        <a:bodyPr/>
        <a:lstStyle/>
        <a:p>
          <a:endParaRPr lang="en-US"/>
        </a:p>
      </dgm:t>
    </dgm:pt>
    <dgm:pt modelId="{17E8F157-76E2-412A-9001-C048D8A7CBD8}" type="sibTrans" cxnId="{989418B9-4107-435B-A82D-7D18A3B0A54C}">
      <dgm:prSet/>
      <dgm:spPr/>
      <dgm:t>
        <a:bodyPr/>
        <a:lstStyle/>
        <a:p>
          <a:endParaRPr lang="en-US"/>
        </a:p>
      </dgm:t>
    </dgm:pt>
    <dgm:pt modelId="{8F058761-2390-4751-A0E9-FD6A15A6E0B3}">
      <dgm:prSet/>
      <dgm:spPr/>
      <dgm:t>
        <a:bodyPr/>
        <a:lstStyle/>
        <a:p>
          <a:pPr algn="ctr"/>
          <a:r>
            <a:rPr lang="en-CA" dirty="0"/>
            <a:t>Top of market rent building with students and young renters</a:t>
          </a:r>
          <a:endParaRPr lang="en-US" dirty="0"/>
        </a:p>
      </dgm:t>
    </dgm:pt>
    <dgm:pt modelId="{0FE7AC64-80D5-4F06-A063-A63199F25C0B}" type="parTrans" cxnId="{B68F6459-0230-440B-B08A-AC34A538B89E}">
      <dgm:prSet/>
      <dgm:spPr/>
      <dgm:t>
        <a:bodyPr/>
        <a:lstStyle/>
        <a:p>
          <a:endParaRPr lang="en-US"/>
        </a:p>
      </dgm:t>
    </dgm:pt>
    <dgm:pt modelId="{11CE4367-0781-40BE-83B5-84FBF9F84DD1}" type="sibTrans" cxnId="{B68F6459-0230-440B-B08A-AC34A538B89E}">
      <dgm:prSet/>
      <dgm:spPr/>
      <dgm:t>
        <a:bodyPr/>
        <a:lstStyle/>
        <a:p>
          <a:endParaRPr lang="en-US"/>
        </a:p>
      </dgm:t>
    </dgm:pt>
    <dgm:pt modelId="{D5A4661F-1615-4DE1-AE76-ED621C4A353D}">
      <dgm:prSet phldrT="[Text]"/>
      <dgm:spPr/>
      <dgm:t>
        <a:bodyPr/>
        <a:lstStyle/>
        <a:p>
          <a:endParaRPr lang="en-US" dirty="0"/>
        </a:p>
      </dgm:t>
    </dgm:pt>
    <dgm:pt modelId="{625F8845-8C32-42E6-9809-4F45071B74F6}" type="parTrans" cxnId="{AE1A21F9-D9D6-4F23-9D99-6E2C24F253FF}">
      <dgm:prSet/>
      <dgm:spPr/>
      <dgm:t>
        <a:bodyPr/>
        <a:lstStyle/>
        <a:p>
          <a:endParaRPr lang="en-US"/>
        </a:p>
      </dgm:t>
    </dgm:pt>
    <dgm:pt modelId="{74F1192B-D85E-4934-85F8-524671C53191}" type="sibTrans" cxnId="{AE1A21F9-D9D6-4F23-9D99-6E2C24F253FF}">
      <dgm:prSet/>
      <dgm:spPr/>
      <dgm:t>
        <a:bodyPr/>
        <a:lstStyle/>
        <a:p>
          <a:endParaRPr lang="en-US"/>
        </a:p>
      </dgm:t>
    </dgm:pt>
    <dgm:pt modelId="{E683B726-737D-42D6-8FE2-88BC79CE969D}">
      <dgm:prSet/>
      <dgm:spPr/>
      <dgm:t>
        <a:bodyPr/>
        <a:lstStyle/>
        <a:p>
          <a:pPr algn="ctr"/>
          <a:r>
            <a:rPr lang="en-CA"/>
            <a:t>Solid B Buildings with Solid B Tenants</a:t>
          </a:r>
          <a:endParaRPr lang="en-US" dirty="0"/>
        </a:p>
      </dgm:t>
    </dgm:pt>
    <dgm:pt modelId="{03B071E5-2FB5-4090-B51B-E105070D76FA}" type="parTrans" cxnId="{571781FC-2665-4353-80BF-529C4D7F332C}">
      <dgm:prSet/>
      <dgm:spPr/>
      <dgm:t>
        <a:bodyPr/>
        <a:lstStyle/>
        <a:p>
          <a:endParaRPr lang="en-US"/>
        </a:p>
      </dgm:t>
    </dgm:pt>
    <dgm:pt modelId="{D21F0DFE-34E4-41DB-9440-18598941CF99}" type="sibTrans" cxnId="{571781FC-2665-4353-80BF-529C4D7F332C}">
      <dgm:prSet/>
      <dgm:spPr/>
      <dgm:t>
        <a:bodyPr/>
        <a:lstStyle/>
        <a:p>
          <a:endParaRPr lang="en-US"/>
        </a:p>
      </dgm:t>
    </dgm:pt>
    <dgm:pt modelId="{DBE03259-0453-4180-8ED9-F377D0BC3090}" type="pres">
      <dgm:prSet presAssocID="{9151418B-D14F-4E8E-AF97-42893A51B0D8}" presName="arrowDiagram" presStyleCnt="0">
        <dgm:presLayoutVars>
          <dgm:chMax val="5"/>
          <dgm:dir/>
          <dgm:resizeHandles val="exact"/>
        </dgm:presLayoutVars>
      </dgm:prSet>
      <dgm:spPr/>
    </dgm:pt>
    <dgm:pt modelId="{7AADCBA4-AF15-4359-AF66-81777CBDBB14}" type="pres">
      <dgm:prSet presAssocID="{9151418B-D14F-4E8E-AF97-42893A51B0D8}" presName="arrow" presStyleLbl="bgShp" presStyleIdx="0" presStyleCnt="1"/>
      <dgm:spPr/>
    </dgm:pt>
    <dgm:pt modelId="{0C27002F-6C51-4992-9F05-57D73C046B3D}" type="pres">
      <dgm:prSet presAssocID="{9151418B-D14F-4E8E-AF97-42893A51B0D8}" presName="arrowDiagram5" presStyleCnt="0"/>
      <dgm:spPr/>
    </dgm:pt>
    <dgm:pt modelId="{9C997441-FB5B-4559-B0C6-BCC85E10E7C6}" type="pres">
      <dgm:prSet presAssocID="{7D8E879C-20EA-4134-A777-7D420EFAE8BC}" presName="bullet5a" presStyleLbl="node1" presStyleIdx="0" presStyleCnt="5"/>
      <dgm:spPr/>
    </dgm:pt>
    <dgm:pt modelId="{98F89E7F-F2C3-41F7-8A47-426843A382A4}" type="pres">
      <dgm:prSet presAssocID="{7D8E879C-20EA-4134-A777-7D420EFAE8BC}" presName="textBox5a" presStyleLbl="revTx" presStyleIdx="0" presStyleCnt="5" custScaleX="162394">
        <dgm:presLayoutVars>
          <dgm:bulletEnabled val="1"/>
        </dgm:presLayoutVars>
      </dgm:prSet>
      <dgm:spPr/>
    </dgm:pt>
    <dgm:pt modelId="{5BAE5781-1BCD-4371-B243-81BE43DD386F}" type="pres">
      <dgm:prSet presAssocID="{8F058761-2390-4751-A0E9-FD6A15A6E0B3}" presName="bullet5b" presStyleLbl="node1" presStyleIdx="1" presStyleCnt="5"/>
      <dgm:spPr/>
    </dgm:pt>
    <dgm:pt modelId="{EF242F23-054D-4AEF-875C-9C1E38A9B5C9}" type="pres">
      <dgm:prSet presAssocID="{8F058761-2390-4751-A0E9-FD6A15A6E0B3}" presName="textBox5b" presStyleLbl="revTx" presStyleIdx="1" presStyleCnt="5" custLinFactNeighborX="21889" custLinFactNeighborY="0">
        <dgm:presLayoutVars>
          <dgm:bulletEnabled val="1"/>
        </dgm:presLayoutVars>
      </dgm:prSet>
      <dgm:spPr/>
    </dgm:pt>
    <dgm:pt modelId="{782778FE-7968-436D-AA18-F5BE9FE9107D}" type="pres">
      <dgm:prSet presAssocID="{E683B726-737D-42D6-8FE2-88BC79CE969D}" presName="bullet5c" presStyleLbl="node1" presStyleIdx="2" presStyleCnt="5"/>
      <dgm:spPr/>
    </dgm:pt>
    <dgm:pt modelId="{D9C21D32-3DD9-40E7-8B64-FF9F00F7E937}" type="pres">
      <dgm:prSet presAssocID="{E683B726-737D-42D6-8FE2-88BC79CE969D}" presName="textBox5c" presStyleLbl="revTx" presStyleIdx="2" presStyleCnt="5">
        <dgm:presLayoutVars>
          <dgm:bulletEnabled val="1"/>
        </dgm:presLayoutVars>
      </dgm:prSet>
      <dgm:spPr/>
    </dgm:pt>
    <dgm:pt modelId="{B75CCB0F-23D9-4F5B-97F4-F5556C2F7473}" type="pres">
      <dgm:prSet presAssocID="{E3A3D7D8-D015-49D1-9078-FB0BCFE518E8}" presName="bullet5d" presStyleLbl="node1" presStyleIdx="3" presStyleCnt="5"/>
      <dgm:spPr/>
    </dgm:pt>
    <dgm:pt modelId="{CA80F263-B030-4242-956C-317E91BFD853}" type="pres">
      <dgm:prSet presAssocID="{E3A3D7D8-D015-49D1-9078-FB0BCFE518E8}" presName="textBox5d" presStyleLbl="revTx" presStyleIdx="3" presStyleCnt="5">
        <dgm:presLayoutVars>
          <dgm:bulletEnabled val="1"/>
        </dgm:presLayoutVars>
      </dgm:prSet>
      <dgm:spPr/>
    </dgm:pt>
    <dgm:pt modelId="{AF83885E-5904-44CD-9EE3-AAF083AF0652}" type="pres">
      <dgm:prSet presAssocID="{5C2406FB-9E0F-4A69-87C8-A60551FD00F7}" presName="bullet5e" presStyleLbl="node1" presStyleIdx="4" presStyleCnt="5"/>
      <dgm:spPr/>
    </dgm:pt>
    <dgm:pt modelId="{470017E6-7B4A-4B2C-8A96-1949C2314FD2}" type="pres">
      <dgm:prSet presAssocID="{5C2406FB-9E0F-4A69-87C8-A60551FD00F7}" presName="textBox5e" presStyleLbl="revTx" presStyleIdx="4" presStyleCnt="5">
        <dgm:presLayoutVars>
          <dgm:bulletEnabled val="1"/>
        </dgm:presLayoutVars>
      </dgm:prSet>
      <dgm:spPr/>
    </dgm:pt>
  </dgm:ptLst>
  <dgm:cxnLst>
    <dgm:cxn modelId="{BC3E7F00-669C-4FC7-878A-E96C142079C2}" type="presOf" srcId="{E683B726-737D-42D6-8FE2-88BC79CE969D}" destId="{D9C21D32-3DD9-40E7-8B64-FF9F00F7E937}" srcOrd="0" destOrd="0" presId="urn:microsoft.com/office/officeart/2005/8/layout/arrow2"/>
    <dgm:cxn modelId="{0696D004-B8CA-4BCC-9020-C3B0FA116F16}" srcId="{9151418B-D14F-4E8E-AF97-42893A51B0D8}" destId="{7D8E879C-20EA-4134-A777-7D420EFAE8BC}" srcOrd="0" destOrd="0" parTransId="{E094993E-04A9-4EED-83BC-780B8CDAB020}" sibTransId="{D684254E-52CE-4C03-BE01-ADB49BB7D575}"/>
    <dgm:cxn modelId="{A45EB91B-ABF2-4D33-B26B-2D5F8C58E646}" type="presOf" srcId="{E3A3D7D8-D015-49D1-9078-FB0BCFE518E8}" destId="{CA80F263-B030-4242-956C-317E91BFD853}" srcOrd="0" destOrd="0" presId="urn:microsoft.com/office/officeart/2005/8/layout/arrow2"/>
    <dgm:cxn modelId="{00CB3F2D-680E-4873-A097-A250C2233CB2}" type="presOf" srcId="{7D8E879C-20EA-4134-A777-7D420EFAE8BC}" destId="{98F89E7F-F2C3-41F7-8A47-426843A382A4}" srcOrd="0" destOrd="0" presId="urn:microsoft.com/office/officeart/2005/8/layout/arrow2"/>
    <dgm:cxn modelId="{0F5D6B4A-F6D0-4085-B751-80DE83E59D30}" type="presOf" srcId="{5C2406FB-9E0F-4A69-87C8-A60551FD00F7}" destId="{470017E6-7B4A-4B2C-8A96-1949C2314FD2}" srcOrd="0" destOrd="0" presId="urn:microsoft.com/office/officeart/2005/8/layout/arrow2"/>
    <dgm:cxn modelId="{74039F50-13DB-496D-920A-F72BE5669016}" type="presOf" srcId="{9151418B-D14F-4E8E-AF97-42893A51B0D8}" destId="{DBE03259-0453-4180-8ED9-F377D0BC3090}" srcOrd="0" destOrd="0" presId="urn:microsoft.com/office/officeart/2005/8/layout/arrow2"/>
    <dgm:cxn modelId="{B68F6459-0230-440B-B08A-AC34A538B89E}" srcId="{9151418B-D14F-4E8E-AF97-42893A51B0D8}" destId="{8F058761-2390-4751-A0E9-FD6A15A6E0B3}" srcOrd="1" destOrd="0" parTransId="{0FE7AC64-80D5-4F06-A063-A63199F25C0B}" sibTransId="{11CE4367-0781-40BE-83B5-84FBF9F84DD1}"/>
    <dgm:cxn modelId="{70A02569-EFA3-497F-86AC-7123AA5AD78B}" type="presOf" srcId="{8F058761-2390-4751-A0E9-FD6A15A6E0B3}" destId="{EF242F23-054D-4AEF-875C-9C1E38A9B5C9}" srcOrd="0" destOrd="0" presId="urn:microsoft.com/office/officeart/2005/8/layout/arrow2"/>
    <dgm:cxn modelId="{989418B9-4107-435B-A82D-7D18A3B0A54C}" srcId="{9151418B-D14F-4E8E-AF97-42893A51B0D8}" destId="{5C2406FB-9E0F-4A69-87C8-A60551FD00F7}" srcOrd="4" destOrd="0" parTransId="{C7C1E9D3-DD55-47AC-A980-820BF3738598}" sibTransId="{17E8F157-76E2-412A-9001-C048D8A7CBD8}"/>
    <dgm:cxn modelId="{30B624C8-97B6-4D12-960E-3EE636C5989A}" srcId="{9151418B-D14F-4E8E-AF97-42893A51B0D8}" destId="{E3A3D7D8-D015-49D1-9078-FB0BCFE518E8}" srcOrd="3" destOrd="0" parTransId="{3097F4BB-52B7-403F-8ACC-D47146067C9F}" sibTransId="{A0DBE7F0-53AC-41A7-9E1A-83AF9791212A}"/>
    <dgm:cxn modelId="{AE1A21F9-D9D6-4F23-9D99-6E2C24F253FF}" srcId="{9151418B-D14F-4E8E-AF97-42893A51B0D8}" destId="{D5A4661F-1615-4DE1-AE76-ED621C4A353D}" srcOrd="5" destOrd="0" parTransId="{625F8845-8C32-42E6-9809-4F45071B74F6}" sibTransId="{74F1192B-D85E-4934-85F8-524671C53191}"/>
    <dgm:cxn modelId="{571781FC-2665-4353-80BF-529C4D7F332C}" srcId="{9151418B-D14F-4E8E-AF97-42893A51B0D8}" destId="{E683B726-737D-42D6-8FE2-88BC79CE969D}" srcOrd="2" destOrd="0" parTransId="{03B071E5-2FB5-4090-B51B-E105070D76FA}" sibTransId="{D21F0DFE-34E4-41DB-9440-18598941CF99}"/>
    <dgm:cxn modelId="{DB1C0251-C676-485E-BFA8-11FAC8634DAF}" type="presParOf" srcId="{DBE03259-0453-4180-8ED9-F377D0BC3090}" destId="{7AADCBA4-AF15-4359-AF66-81777CBDBB14}" srcOrd="0" destOrd="0" presId="urn:microsoft.com/office/officeart/2005/8/layout/arrow2"/>
    <dgm:cxn modelId="{85D1E019-8174-4266-9D40-8C10CE180750}" type="presParOf" srcId="{DBE03259-0453-4180-8ED9-F377D0BC3090}" destId="{0C27002F-6C51-4992-9F05-57D73C046B3D}" srcOrd="1" destOrd="0" presId="urn:microsoft.com/office/officeart/2005/8/layout/arrow2"/>
    <dgm:cxn modelId="{615ECFBA-D17B-4F8D-97D9-F6E2A189FFE9}" type="presParOf" srcId="{0C27002F-6C51-4992-9F05-57D73C046B3D}" destId="{9C997441-FB5B-4559-B0C6-BCC85E10E7C6}" srcOrd="0" destOrd="0" presId="urn:microsoft.com/office/officeart/2005/8/layout/arrow2"/>
    <dgm:cxn modelId="{EE829AAE-4A02-4E26-9EB8-29109F5E5EE4}" type="presParOf" srcId="{0C27002F-6C51-4992-9F05-57D73C046B3D}" destId="{98F89E7F-F2C3-41F7-8A47-426843A382A4}" srcOrd="1" destOrd="0" presId="urn:microsoft.com/office/officeart/2005/8/layout/arrow2"/>
    <dgm:cxn modelId="{5EDCE9FC-CD12-4DAA-8001-91E536ECFB06}" type="presParOf" srcId="{0C27002F-6C51-4992-9F05-57D73C046B3D}" destId="{5BAE5781-1BCD-4371-B243-81BE43DD386F}" srcOrd="2" destOrd="0" presId="urn:microsoft.com/office/officeart/2005/8/layout/arrow2"/>
    <dgm:cxn modelId="{52FAC13A-609F-4BF3-8C73-1ED772EB25C8}" type="presParOf" srcId="{0C27002F-6C51-4992-9F05-57D73C046B3D}" destId="{EF242F23-054D-4AEF-875C-9C1E38A9B5C9}" srcOrd="3" destOrd="0" presId="urn:microsoft.com/office/officeart/2005/8/layout/arrow2"/>
    <dgm:cxn modelId="{392EE844-BCA4-4851-B625-16238C45C179}" type="presParOf" srcId="{0C27002F-6C51-4992-9F05-57D73C046B3D}" destId="{782778FE-7968-436D-AA18-F5BE9FE9107D}" srcOrd="4" destOrd="0" presId="urn:microsoft.com/office/officeart/2005/8/layout/arrow2"/>
    <dgm:cxn modelId="{D082ECF3-50F4-48DF-BD00-F135E226755D}" type="presParOf" srcId="{0C27002F-6C51-4992-9F05-57D73C046B3D}" destId="{D9C21D32-3DD9-40E7-8B64-FF9F00F7E937}" srcOrd="5" destOrd="0" presId="urn:microsoft.com/office/officeart/2005/8/layout/arrow2"/>
    <dgm:cxn modelId="{1D39A656-07EC-4F4E-87A1-607B187336A4}" type="presParOf" srcId="{0C27002F-6C51-4992-9F05-57D73C046B3D}" destId="{B75CCB0F-23D9-4F5B-97F4-F5556C2F7473}" srcOrd="6" destOrd="0" presId="urn:microsoft.com/office/officeart/2005/8/layout/arrow2"/>
    <dgm:cxn modelId="{AB3F78E1-4B2D-4D23-8D3E-1BFEB4121D47}" type="presParOf" srcId="{0C27002F-6C51-4992-9F05-57D73C046B3D}" destId="{CA80F263-B030-4242-956C-317E91BFD853}" srcOrd="7" destOrd="0" presId="urn:microsoft.com/office/officeart/2005/8/layout/arrow2"/>
    <dgm:cxn modelId="{36BA7250-E248-4D55-AF0A-BD05D724D746}" type="presParOf" srcId="{0C27002F-6C51-4992-9F05-57D73C046B3D}" destId="{AF83885E-5904-44CD-9EE3-AAF083AF0652}" srcOrd="8" destOrd="0" presId="urn:microsoft.com/office/officeart/2005/8/layout/arrow2"/>
    <dgm:cxn modelId="{C9B34F77-0F5F-4A41-B4AF-86A33BCF313A}" type="presParOf" srcId="{0C27002F-6C51-4992-9F05-57D73C046B3D}" destId="{470017E6-7B4A-4B2C-8A96-1949C2314FD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AF3E7-6866-4343-ADC1-461368988BB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40E57D8-8673-4B2E-A6DB-D748355760E1}">
      <dgm:prSet phldrT="[Text]"/>
      <dgm:spPr/>
      <dgm:t>
        <a:bodyPr/>
        <a:lstStyle/>
        <a:p>
          <a:pPr algn="ctr"/>
          <a:r>
            <a:rPr lang="en-CA" b="1" dirty="0">
              <a:solidFill>
                <a:schemeClr val="accent1"/>
              </a:solidFill>
            </a:rPr>
            <a:t>Non-repositioned 1970s downtown</a:t>
          </a:r>
          <a:endParaRPr lang="en-US" b="1" dirty="0">
            <a:solidFill>
              <a:schemeClr val="accent1"/>
            </a:solidFill>
          </a:endParaRPr>
        </a:p>
      </dgm:t>
    </dgm:pt>
    <dgm:pt modelId="{1DD319F7-4973-4528-A6C6-4D853B420E80}" type="parTrans" cxnId="{D291A27D-0082-4A48-9795-91D1F1AF4E0B}">
      <dgm:prSet/>
      <dgm:spPr/>
      <dgm:t>
        <a:bodyPr/>
        <a:lstStyle/>
        <a:p>
          <a:endParaRPr lang="en-US" b="1"/>
        </a:p>
      </dgm:t>
    </dgm:pt>
    <dgm:pt modelId="{4E085338-EFE9-424B-A19B-ECA7D56D8E74}" type="sibTrans" cxnId="{D291A27D-0082-4A48-9795-91D1F1AF4E0B}">
      <dgm:prSet/>
      <dgm:spPr/>
      <dgm:t>
        <a:bodyPr/>
        <a:lstStyle/>
        <a:p>
          <a:endParaRPr lang="en-US" b="1"/>
        </a:p>
      </dgm:t>
    </dgm:pt>
    <dgm:pt modelId="{7D226696-E867-46A0-B57E-6406063A0808}">
      <dgm:prSet phldrT="[Text]"/>
      <dgm:spPr/>
      <dgm:t>
        <a:bodyPr/>
        <a:lstStyle/>
        <a:p>
          <a:pPr algn="ctr"/>
          <a:r>
            <a:rPr lang="en-CA" b="1" dirty="0">
              <a:solidFill>
                <a:schemeClr val="accent1"/>
              </a:solidFill>
            </a:rPr>
            <a:t>Repositioned 1970s downtown</a:t>
          </a:r>
          <a:endParaRPr lang="en-US" b="1" dirty="0">
            <a:solidFill>
              <a:schemeClr val="accent1"/>
            </a:solidFill>
          </a:endParaRPr>
        </a:p>
      </dgm:t>
    </dgm:pt>
    <dgm:pt modelId="{0E93FD56-6386-4F49-A4A8-BE4DF946BB06}" type="parTrans" cxnId="{EF702FD5-206A-43AB-A3AE-2249DAF4A129}">
      <dgm:prSet/>
      <dgm:spPr/>
      <dgm:t>
        <a:bodyPr/>
        <a:lstStyle/>
        <a:p>
          <a:endParaRPr lang="en-US" b="1"/>
        </a:p>
      </dgm:t>
    </dgm:pt>
    <dgm:pt modelId="{ED4B9539-B77F-48E2-A237-ACBD4F2758BB}" type="sibTrans" cxnId="{EF702FD5-206A-43AB-A3AE-2249DAF4A129}">
      <dgm:prSet/>
      <dgm:spPr/>
      <dgm:t>
        <a:bodyPr/>
        <a:lstStyle/>
        <a:p>
          <a:endParaRPr lang="en-US" b="1"/>
        </a:p>
      </dgm:t>
    </dgm:pt>
    <dgm:pt modelId="{D7E89EAE-BB2F-4DB9-8BA5-8C1D7E243281}">
      <dgm:prSet phldrT="[Text]"/>
      <dgm:spPr/>
      <dgm:t>
        <a:bodyPr/>
        <a:lstStyle/>
        <a:p>
          <a:pPr algn="ctr"/>
          <a:r>
            <a:rPr lang="en-CA" b="1" dirty="0">
              <a:solidFill>
                <a:schemeClr val="accent1"/>
              </a:solidFill>
            </a:rPr>
            <a:t>Brand new top-of-market luxury</a:t>
          </a:r>
          <a:endParaRPr lang="en-US" b="1" dirty="0">
            <a:solidFill>
              <a:schemeClr val="accent1"/>
            </a:solidFill>
          </a:endParaRPr>
        </a:p>
      </dgm:t>
    </dgm:pt>
    <dgm:pt modelId="{CCB22367-EF74-45C5-B150-FE850BDD9CDC}" type="parTrans" cxnId="{6AB9056A-4B5E-4A7A-BCC4-02D42AD68189}">
      <dgm:prSet/>
      <dgm:spPr/>
      <dgm:t>
        <a:bodyPr/>
        <a:lstStyle/>
        <a:p>
          <a:endParaRPr lang="en-US" b="1"/>
        </a:p>
      </dgm:t>
    </dgm:pt>
    <dgm:pt modelId="{2C8A7B46-C094-48A3-B4DF-3822EE7C3207}" type="sibTrans" cxnId="{6AB9056A-4B5E-4A7A-BCC4-02D42AD68189}">
      <dgm:prSet/>
      <dgm:spPr/>
      <dgm:t>
        <a:bodyPr/>
        <a:lstStyle/>
        <a:p>
          <a:endParaRPr lang="en-US" b="1"/>
        </a:p>
      </dgm:t>
    </dgm:pt>
    <dgm:pt modelId="{AB1D0E4F-7D1C-4206-AAD3-7780C5FAD183}" type="pres">
      <dgm:prSet presAssocID="{252AF3E7-6866-4343-ADC1-461368988BBB}" presName="rootnode" presStyleCnt="0">
        <dgm:presLayoutVars>
          <dgm:chMax/>
          <dgm:chPref/>
          <dgm:dir/>
          <dgm:animLvl val="lvl"/>
        </dgm:presLayoutVars>
      </dgm:prSet>
      <dgm:spPr/>
    </dgm:pt>
    <dgm:pt modelId="{C97624AD-32CA-4600-9C3F-4E052BA35B86}" type="pres">
      <dgm:prSet presAssocID="{540E57D8-8673-4B2E-A6DB-D748355760E1}" presName="composite" presStyleCnt="0"/>
      <dgm:spPr/>
    </dgm:pt>
    <dgm:pt modelId="{FC04DE09-45FD-45E2-BE91-45D8FD6BAE8A}" type="pres">
      <dgm:prSet presAssocID="{540E57D8-8673-4B2E-A6DB-D748355760E1}" presName="LShape" presStyleLbl="alignNode1" presStyleIdx="0" presStyleCnt="5"/>
      <dgm:spPr/>
    </dgm:pt>
    <dgm:pt modelId="{71B77834-9208-490F-BCC6-208BFD4AD18B}" type="pres">
      <dgm:prSet presAssocID="{540E57D8-8673-4B2E-A6DB-D748355760E1}" presName="ParentText" presStyleLbl="revTx" presStyleIdx="0" presStyleCnt="3">
        <dgm:presLayoutVars>
          <dgm:chMax val="0"/>
          <dgm:chPref val="0"/>
          <dgm:bulletEnabled val="1"/>
        </dgm:presLayoutVars>
      </dgm:prSet>
      <dgm:spPr/>
    </dgm:pt>
    <dgm:pt modelId="{B207AEA3-13AC-4F4B-A89F-9EB8234F2143}" type="pres">
      <dgm:prSet presAssocID="{540E57D8-8673-4B2E-A6DB-D748355760E1}" presName="Triangle" presStyleLbl="alignNode1" presStyleIdx="1" presStyleCnt="5" custAng="16910312"/>
      <dgm:spPr/>
    </dgm:pt>
    <dgm:pt modelId="{0D6E57F9-F9E0-4685-9FBA-156110D2513E}" type="pres">
      <dgm:prSet presAssocID="{4E085338-EFE9-424B-A19B-ECA7D56D8E74}" presName="sibTrans" presStyleCnt="0"/>
      <dgm:spPr/>
    </dgm:pt>
    <dgm:pt modelId="{DE905946-8399-454D-AC5B-DF11EA3F1279}" type="pres">
      <dgm:prSet presAssocID="{4E085338-EFE9-424B-A19B-ECA7D56D8E74}" presName="space" presStyleCnt="0"/>
      <dgm:spPr/>
    </dgm:pt>
    <dgm:pt modelId="{8A3B6C92-D1E2-4B47-9657-AB53D18EA164}" type="pres">
      <dgm:prSet presAssocID="{7D226696-E867-46A0-B57E-6406063A0808}" presName="composite" presStyleCnt="0"/>
      <dgm:spPr/>
    </dgm:pt>
    <dgm:pt modelId="{6F00DDB4-6FBB-4E69-8E0F-94E57E5E0548}" type="pres">
      <dgm:prSet presAssocID="{7D226696-E867-46A0-B57E-6406063A0808}" presName="LShape" presStyleLbl="alignNode1" presStyleIdx="2" presStyleCnt="5"/>
      <dgm:spPr/>
    </dgm:pt>
    <dgm:pt modelId="{40DFF862-54AB-4B64-B65B-2B9E31D5F883}" type="pres">
      <dgm:prSet presAssocID="{7D226696-E867-46A0-B57E-6406063A0808}" presName="ParentText" presStyleLbl="revTx" presStyleIdx="1" presStyleCnt="3">
        <dgm:presLayoutVars>
          <dgm:chMax val="0"/>
          <dgm:chPref val="0"/>
          <dgm:bulletEnabled val="1"/>
        </dgm:presLayoutVars>
      </dgm:prSet>
      <dgm:spPr/>
    </dgm:pt>
    <dgm:pt modelId="{DE363F6D-F245-44F4-A000-4E8F0A5315C7}" type="pres">
      <dgm:prSet presAssocID="{7D226696-E867-46A0-B57E-6406063A0808}" presName="Triangle" presStyleLbl="alignNode1" presStyleIdx="3" presStyleCnt="5" custAng="16938230"/>
      <dgm:spPr/>
    </dgm:pt>
    <dgm:pt modelId="{C83EBB0F-EC1F-4265-A0CD-03192ECC1E9B}" type="pres">
      <dgm:prSet presAssocID="{ED4B9539-B77F-48E2-A237-ACBD4F2758BB}" presName="sibTrans" presStyleCnt="0"/>
      <dgm:spPr/>
    </dgm:pt>
    <dgm:pt modelId="{AD9303B3-546C-4E0E-941B-92823F441960}" type="pres">
      <dgm:prSet presAssocID="{ED4B9539-B77F-48E2-A237-ACBD4F2758BB}" presName="space" presStyleCnt="0"/>
      <dgm:spPr/>
    </dgm:pt>
    <dgm:pt modelId="{9EE12EC1-DE7D-477B-99B3-19ACB372FB09}" type="pres">
      <dgm:prSet presAssocID="{D7E89EAE-BB2F-4DB9-8BA5-8C1D7E243281}" presName="composite" presStyleCnt="0"/>
      <dgm:spPr/>
    </dgm:pt>
    <dgm:pt modelId="{51F435F2-35B1-4055-8493-61EA07766536}" type="pres">
      <dgm:prSet presAssocID="{D7E89EAE-BB2F-4DB9-8BA5-8C1D7E243281}" presName="LShape" presStyleLbl="alignNode1" presStyleIdx="4" presStyleCnt="5"/>
      <dgm:spPr/>
    </dgm:pt>
    <dgm:pt modelId="{BB504571-C598-4CD3-AFC1-836F464442A7}" type="pres">
      <dgm:prSet presAssocID="{D7E89EAE-BB2F-4DB9-8BA5-8C1D7E243281}" presName="ParentText" presStyleLbl="revTx" presStyleIdx="2" presStyleCnt="3">
        <dgm:presLayoutVars>
          <dgm:chMax val="0"/>
          <dgm:chPref val="0"/>
          <dgm:bulletEnabled val="1"/>
        </dgm:presLayoutVars>
      </dgm:prSet>
      <dgm:spPr/>
    </dgm:pt>
  </dgm:ptLst>
  <dgm:cxnLst>
    <dgm:cxn modelId="{3716960C-9843-46AB-AB68-FF63F5E6D4CE}" type="presOf" srcId="{540E57D8-8673-4B2E-A6DB-D748355760E1}" destId="{71B77834-9208-490F-BCC6-208BFD4AD18B}" srcOrd="0" destOrd="0" presId="urn:microsoft.com/office/officeart/2009/3/layout/StepUpProcess"/>
    <dgm:cxn modelId="{6AB9056A-4B5E-4A7A-BCC4-02D42AD68189}" srcId="{252AF3E7-6866-4343-ADC1-461368988BBB}" destId="{D7E89EAE-BB2F-4DB9-8BA5-8C1D7E243281}" srcOrd="2" destOrd="0" parTransId="{CCB22367-EF74-45C5-B150-FE850BDD9CDC}" sibTransId="{2C8A7B46-C094-48A3-B4DF-3822EE7C3207}"/>
    <dgm:cxn modelId="{D291A27D-0082-4A48-9795-91D1F1AF4E0B}" srcId="{252AF3E7-6866-4343-ADC1-461368988BBB}" destId="{540E57D8-8673-4B2E-A6DB-D748355760E1}" srcOrd="0" destOrd="0" parTransId="{1DD319F7-4973-4528-A6C6-4D853B420E80}" sibTransId="{4E085338-EFE9-424B-A19B-ECA7D56D8E74}"/>
    <dgm:cxn modelId="{19042F8A-EAA2-4B23-8B9C-F693D69FD0B9}" type="presOf" srcId="{D7E89EAE-BB2F-4DB9-8BA5-8C1D7E243281}" destId="{BB504571-C598-4CD3-AFC1-836F464442A7}" srcOrd="0" destOrd="0" presId="urn:microsoft.com/office/officeart/2009/3/layout/StepUpProcess"/>
    <dgm:cxn modelId="{EF702FD5-206A-43AB-A3AE-2249DAF4A129}" srcId="{252AF3E7-6866-4343-ADC1-461368988BBB}" destId="{7D226696-E867-46A0-B57E-6406063A0808}" srcOrd="1" destOrd="0" parTransId="{0E93FD56-6386-4F49-A4A8-BE4DF946BB06}" sibTransId="{ED4B9539-B77F-48E2-A237-ACBD4F2758BB}"/>
    <dgm:cxn modelId="{2042FEE5-1D3F-4B34-A1ED-0FDD5C1ECA97}" type="presOf" srcId="{252AF3E7-6866-4343-ADC1-461368988BBB}" destId="{AB1D0E4F-7D1C-4206-AAD3-7780C5FAD183}" srcOrd="0" destOrd="0" presId="urn:microsoft.com/office/officeart/2009/3/layout/StepUpProcess"/>
    <dgm:cxn modelId="{AED6FDF7-BCEF-4D9C-A570-1D0C560F2AB8}" type="presOf" srcId="{7D226696-E867-46A0-B57E-6406063A0808}" destId="{40DFF862-54AB-4B64-B65B-2B9E31D5F883}" srcOrd="0" destOrd="0" presId="urn:microsoft.com/office/officeart/2009/3/layout/StepUpProcess"/>
    <dgm:cxn modelId="{70733D6B-D42B-474C-90BC-6CBA6DBE1FEF}" type="presParOf" srcId="{AB1D0E4F-7D1C-4206-AAD3-7780C5FAD183}" destId="{C97624AD-32CA-4600-9C3F-4E052BA35B86}" srcOrd="0" destOrd="0" presId="urn:microsoft.com/office/officeart/2009/3/layout/StepUpProcess"/>
    <dgm:cxn modelId="{790C26DD-5EEE-4DA6-B7A8-CFCE97C1495B}" type="presParOf" srcId="{C97624AD-32CA-4600-9C3F-4E052BA35B86}" destId="{FC04DE09-45FD-45E2-BE91-45D8FD6BAE8A}" srcOrd="0" destOrd="0" presId="urn:microsoft.com/office/officeart/2009/3/layout/StepUpProcess"/>
    <dgm:cxn modelId="{AD7BE8BB-DC9B-4665-AA75-A50CC5DE1337}" type="presParOf" srcId="{C97624AD-32CA-4600-9C3F-4E052BA35B86}" destId="{71B77834-9208-490F-BCC6-208BFD4AD18B}" srcOrd="1" destOrd="0" presId="urn:microsoft.com/office/officeart/2009/3/layout/StepUpProcess"/>
    <dgm:cxn modelId="{8BB44BEA-970D-4691-A0F1-4864E226ED61}" type="presParOf" srcId="{C97624AD-32CA-4600-9C3F-4E052BA35B86}" destId="{B207AEA3-13AC-4F4B-A89F-9EB8234F2143}" srcOrd="2" destOrd="0" presId="urn:microsoft.com/office/officeart/2009/3/layout/StepUpProcess"/>
    <dgm:cxn modelId="{F0D7F138-15AD-46F7-B60E-96E60AB47083}" type="presParOf" srcId="{AB1D0E4F-7D1C-4206-AAD3-7780C5FAD183}" destId="{0D6E57F9-F9E0-4685-9FBA-156110D2513E}" srcOrd="1" destOrd="0" presId="urn:microsoft.com/office/officeart/2009/3/layout/StepUpProcess"/>
    <dgm:cxn modelId="{D3915459-8EED-40A5-AAA2-79165C64A1C0}" type="presParOf" srcId="{0D6E57F9-F9E0-4685-9FBA-156110D2513E}" destId="{DE905946-8399-454D-AC5B-DF11EA3F1279}" srcOrd="0" destOrd="0" presId="urn:microsoft.com/office/officeart/2009/3/layout/StepUpProcess"/>
    <dgm:cxn modelId="{C610F795-03EF-48EE-83F1-591898064B18}" type="presParOf" srcId="{AB1D0E4F-7D1C-4206-AAD3-7780C5FAD183}" destId="{8A3B6C92-D1E2-4B47-9657-AB53D18EA164}" srcOrd="2" destOrd="0" presId="urn:microsoft.com/office/officeart/2009/3/layout/StepUpProcess"/>
    <dgm:cxn modelId="{862CAE26-8A91-4682-A991-D9D7B792CEC0}" type="presParOf" srcId="{8A3B6C92-D1E2-4B47-9657-AB53D18EA164}" destId="{6F00DDB4-6FBB-4E69-8E0F-94E57E5E0548}" srcOrd="0" destOrd="0" presId="urn:microsoft.com/office/officeart/2009/3/layout/StepUpProcess"/>
    <dgm:cxn modelId="{ADF99930-5379-4384-ABDC-2088666D6B2D}" type="presParOf" srcId="{8A3B6C92-D1E2-4B47-9657-AB53D18EA164}" destId="{40DFF862-54AB-4B64-B65B-2B9E31D5F883}" srcOrd="1" destOrd="0" presId="urn:microsoft.com/office/officeart/2009/3/layout/StepUpProcess"/>
    <dgm:cxn modelId="{F5852208-27CC-45C3-949A-4C6217A978B2}" type="presParOf" srcId="{8A3B6C92-D1E2-4B47-9657-AB53D18EA164}" destId="{DE363F6D-F245-44F4-A000-4E8F0A5315C7}" srcOrd="2" destOrd="0" presId="urn:microsoft.com/office/officeart/2009/3/layout/StepUpProcess"/>
    <dgm:cxn modelId="{FCB959D8-DA4E-4143-B331-1C1CAD5CBE04}" type="presParOf" srcId="{AB1D0E4F-7D1C-4206-AAD3-7780C5FAD183}" destId="{C83EBB0F-EC1F-4265-A0CD-03192ECC1E9B}" srcOrd="3" destOrd="0" presId="urn:microsoft.com/office/officeart/2009/3/layout/StepUpProcess"/>
    <dgm:cxn modelId="{0321F5F6-A550-48F6-ACB9-E569CB22C1A7}" type="presParOf" srcId="{C83EBB0F-EC1F-4265-A0CD-03192ECC1E9B}" destId="{AD9303B3-546C-4E0E-941B-92823F441960}" srcOrd="0" destOrd="0" presId="urn:microsoft.com/office/officeart/2009/3/layout/StepUpProcess"/>
    <dgm:cxn modelId="{34C3DCAC-FB72-4E47-9156-F7B9F28437F4}" type="presParOf" srcId="{AB1D0E4F-7D1C-4206-AAD3-7780C5FAD183}" destId="{9EE12EC1-DE7D-477B-99B3-19ACB372FB09}" srcOrd="4" destOrd="0" presId="urn:microsoft.com/office/officeart/2009/3/layout/StepUpProcess"/>
    <dgm:cxn modelId="{168A9ED4-F4B1-4BEA-AF75-A30548C3A4FC}" type="presParOf" srcId="{9EE12EC1-DE7D-477B-99B3-19ACB372FB09}" destId="{51F435F2-35B1-4055-8493-61EA07766536}" srcOrd="0" destOrd="0" presId="urn:microsoft.com/office/officeart/2009/3/layout/StepUpProcess"/>
    <dgm:cxn modelId="{15AC1C34-F044-4D7F-9943-A76CA71E3028}" type="presParOf" srcId="{9EE12EC1-DE7D-477B-99B3-19ACB372FB09}" destId="{BB504571-C598-4CD3-AFC1-836F464442A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5DA51-5E8E-469C-9BCC-5AF3F252E72D}">
      <dsp:nvSpPr>
        <dsp:cNvPr id="0" name=""/>
        <dsp:cNvSpPr/>
      </dsp:nvSpPr>
      <dsp:spPr>
        <a:xfrm>
          <a:off x="5802312" y="1355102"/>
          <a:ext cx="284467" cy="1246236"/>
        </a:xfrm>
        <a:custGeom>
          <a:avLst/>
          <a:gdLst/>
          <a:ahLst/>
          <a:cxnLst/>
          <a:rect l="0" t="0" r="0" b="0"/>
          <a:pathLst>
            <a:path>
              <a:moveTo>
                <a:pt x="0" y="0"/>
              </a:moveTo>
              <a:lnTo>
                <a:pt x="0" y="1246236"/>
              </a:lnTo>
              <a:lnTo>
                <a:pt x="284467" y="1246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9AAF55-4BD1-4C19-A236-D6BAC7F37FAD}">
      <dsp:nvSpPr>
        <dsp:cNvPr id="0" name=""/>
        <dsp:cNvSpPr/>
      </dsp:nvSpPr>
      <dsp:spPr>
        <a:xfrm>
          <a:off x="5517845" y="1355102"/>
          <a:ext cx="284467" cy="1246236"/>
        </a:xfrm>
        <a:custGeom>
          <a:avLst/>
          <a:gdLst/>
          <a:ahLst/>
          <a:cxnLst/>
          <a:rect l="0" t="0" r="0" b="0"/>
          <a:pathLst>
            <a:path>
              <a:moveTo>
                <a:pt x="284467" y="0"/>
              </a:moveTo>
              <a:lnTo>
                <a:pt x="284467" y="1246236"/>
              </a:lnTo>
              <a:lnTo>
                <a:pt x="0" y="12462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29356-B7AB-444B-A610-BAD48F1E9A51}">
      <dsp:nvSpPr>
        <dsp:cNvPr id="0" name=""/>
        <dsp:cNvSpPr/>
      </dsp:nvSpPr>
      <dsp:spPr>
        <a:xfrm>
          <a:off x="4447707" y="497"/>
          <a:ext cx="2709209" cy="1354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t>Who Paid Rent April 1</a:t>
          </a:r>
          <a:r>
            <a:rPr lang="en-CA" sz="3000" kern="1200" baseline="30000" dirty="0"/>
            <a:t>st</a:t>
          </a:r>
          <a:r>
            <a:rPr lang="en-CA" sz="3000" kern="1200" dirty="0"/>
            <a:t>?</a:t>
          </a:r>
          <a:endParaRPr lang="en-US" sz="3000" kern="1200" dirty="0"/>
        </a:p>
      </dsp:txBody>
      <dsp:txXfrm>
        <a:off x="4447707" y="497"/>
        <a:ext cx="2709209" cy="1354604"/>
      </dsp:txXfrm>
    </dsp:sp>
    <dsp:sp modelId="{5A4023C8-9DFF-4F7D-B5C3-60FE6CFBE1F7}">
      <dsp:nvSpPr>
        <dsp:cNvPr id="0" name=""/>
        <dsp:cNvSpPr/>
      </dsp:nvSpPr>
      <dsp:spPr>
        <a:xfrm>
          <a:off x="2808635" y="1924036"/>
          <a:ext cx="2709209" cy="1354604"/>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t>Small Building Survey: Cross Canada</a:t>
          </a:r>
          <a:endParaRPr lang="en-US" sz="3000" kern="1200" dirty="0"/>
        </a:p>
      </dsp:txBody>
      <dsp:txXfrm>
        <a:off x="2808635" y="1924036"/>
        <a:ext cx="2709209" cy="1354604"/>
      </dsp:txXfrm>
    </dsp:sp>
    <dsp:sp modelId="{ECCFDD94-7B3F-4850-AD97-516077AB88BC}">
      <dsp:nvSpPr>
        <dsp:cNvPr id="0" name=""/>
        <dsp:cNvSpPr/>
      </dsp:nvSpPr>
      <dsp:spPr>
        <a:xfrm>
          <a:off x="6086779" y="1924036"/>
          <a:ext cx="2709209" cy="1354604"/>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CA" sz="3000" kern="1200" dirty="0"/>
            <a:t>Calls to Large Landlords across Canada</a:t>
          </a:r>
          <a:endParaRPr lang="en-US" sz="3000" kern="1200" dirty="0"/>
        </a:p>
      </dsp:txBody>
      <dsp:txXfrm>
        <a:off x="6086779" y="1924036"/>
        <a:ext cx="2709209" cy="1354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DCBA4-AF15-4359-AF66-81777CBDBB14}">
      <dsp:nvSpPr>
        <dsp:cNvPr id="0" name=""/>
        <dsp:cNvSpPr/>
      </dsp:nvSpPr>
      <dsp:spPr>
        <a:xfrm>
          <a:off x="993463" y="0"/>
          <a:ext cx="9617918" cy="601119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97441-FB5B-4559-B0C6-BCC85E10E7C6}">
      <dsp:nvSpPr>
        <dsp:cNvPr id="0" name=""/>
        <dsp:cNvSpPr/>
      </dsp:nvSpPr>
      <dsp:spPr>
        <a:xfrm>
          <a:off x="1940828" y="4469927"/>
          <a:ext cx="221212" cy="2212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F89E7F-F2C3-41F7-8A47-426843A382A4}">
      <dsp:nvSpPr>
        <dsp:cNvPr id="0" name=""/>
        <dsp:cNvSpPr/>
      </dsp:nvSpPr>
      <dsp:spPr>
        <a:xfrm>
          <a:off x="1658368" y="4580533"/>
          <a:ext cx="2046078" cy="143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16" tIns="0" rIns="0" bIns="0" numCol="1" spcCol="1270" anchor="t" anchorCtr="0">
          <a:noAutofit/>
        </a:bodyPr>
        <a:lstStyle/>
        <a:p>
          <a:pPr marL="0" lvl="0" indent="0" algn="ctr" defTabSz="889000">
            <a:lnSpc>
              <a:spcPct val="90000"/>
            </a:lnSpc>
            <a:spcBef>
              <a:spcPct val="0"/>
            </a:spcBef>
            <a:spcAft>
              <a:spcPct val="35000"/>
            </a:spcAft>
            <a:buNone/>
          </a:pPr>
          <a:r>
            <a:rPr lang="en-CA" sz="2000" kern="1200" dirty="0"/>
            <a:t>Upscale seniors building on a preauthorized payment plan</a:t>
          </a:r>
          <a:endParaRPr lang="en-US" sz="2000" kern="1200" dirty="0"/>
        </a:p>
      </dsp:txBody>
      <dsp:txXfrm>
        <a:off x="1658368" y="4580533"/>
        <a:ext cx="2046078" cy="1430665"/>
      </dsp:txXfrm>
    </dsp:sp>
    <dsp:sp modelId="{5BAE5781-1BCD-4371-B243-81BE43DD386F}">
      <dsp:nvSpPr>
        <dsp:cNvPr id="0" name=""/>
        <dsp:cNvSpPr/>
      </dsp:nvSpPr>
      <dsp:spPr>
        <a:xfrm>
          <a:off x="3138259" y="3319384"/>
          <a:ext cx="346245" cy="3462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42F23-054D-4AEF-875C-9C1E38A9B5C9}">
      <dsp:nvSpPr>
        <dsp:cNvPr id="0" name=""/>
        <dsp:cNvSpPr/>
      </dsp:nvSpPr>
      <dsp:spPr>
        <a:xfrm>
          <a:off x="3660855" y="3492506"/>
          <a:ext cx="1596574" cy="2518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468" tIns="0" rIns="0" bIns="0" numCol="1" spcCol="1270" anchor="t" anchorCtr="0">
          <a:noAutofit/>
        </a:bodyPr>
        <a:lstStyle/>
        <a:p>
          <a:pPr marL="0" lvl="0" indent="0" algn="ctr" defTabSz="889000">
            <a:lnSpc>
              <a:spcPct val="90000"/>
            </a:lnSpc>
            <a:spcBef>
              <a:spcPct val="0"/>
            </a:spcBef>
            <a:spcAft>
              <a:spcPct val="35000"/>
            </a:spcAft>
            <a:buNone/>
          </a:pPr>
          <a:r>
            <a:rPr lang="en-CA" sz="2000" kern="1200" dirty="0"/>
            <a:t>Top of market rent building with students and young renters</a:t>
          </a:r>
          <a:endParaRPr lang="en-US" sz="2000" kern="1200" dirty="0"/>
        </a:p>
      </dsp:txBody>
      <dsp:txXfrm>
        <a:off x="3660855" y="3492506"/>
        <a:ext cx="1596574" cy="2518692"/>
      </dsp:txXfrm>
    </dsp:sp>
    <dsp:sp modelId="{782778FE-7968-436D-AA18-F5BE9FE9107D}">
      <dsp:nvSpPr>
        <dsp:cNvPr id="0" name=""/>
        <dsp:cNvSpPr/>
      </dsp:nvSpPr>
      <dsp:spPr>
        <a:xfrm>
          <a:off x="4677126" y="2402075"/>
          <a:ext cx="461660" cy="461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21D32-3DD9-40E7-8B64-FF9F00F7E937}">
      <dsp:nvSpPr>
        <dsp:cNvPr id="0" name=""/>
        <dsp:cNvSpPr/>
      </dsp:nvSpPr>
      <dsp:spPr>
        <a:xfrm>
          <a:off x="4907956" y="2632905"/>
          <a:ext cx="1856258" cy="3378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24" tIns="0" rIns="0" bIns="0" numCol="1" spcCol="1270" anchor="t" anchorCtr="0">
          <a:noAutofit/>
        </a:bodyPr>
        <a:lstStyle/>
        <a:p>
          <a:pPr marL="0" lvl="0" indent="0" algn="ctr" defTabSz="889000">
            <a:lnSpc>
              <a:spcPct val="90000"/>
            </a:lnSpc>
            <a:spcBef>
              <a:spcPct val="0"/>
            </a:spcBef>
            <a:spcAft>
              <a:spcPct val="35000"/>
            </a:spcAft>
            <a:buNone/>
          </a:pPr>
          <a:r>
            <a:rPr lang="en-CA" sz="2000" kern="1200"/>
            <a:t>Solid B Buildings with Solid B Tenants</a:t>
          </a:r>
          <a:endParaRPr lang="en-US" sz="2000" kern="1200" dirty="0"/>
        </a:p>
      </dsp:txBody>
      <dsp:txXfrm>
        <a:off x="4907956" y="2632905"/>
        <a:ext cx="1856258" cy="3378293"/>
      </dsp:txXfrm>
    </dsp:sp>
    <dsp:sp modelId="{B75CCB0F-23D9-4F5B-97F4-F5556C2F7473}">
      <dsp:nvSpPr>
        <dsp:cNvPr id="0" name=""/>
        <dsp:cNvSpPr/>
      </dsp:nvSpPr>
      <dsp:spPr>
        <a:xfrm>
          <a:off x="6466058" y="1685540"/>
          <a:ext cx="596310" cy="5963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0F263-B030-4242-956C-317E91BFD853}">
      <dsp:nvSpPr>
        <dsp:cNvPr id="0" name=""/>
        <dsp:cNvSpPr/>
      </dsp:nvSpPr>
      <dsp:spPr>
        <a:xfrm>
          <a:off x="6764214" y="1983695"/>
          <a:ext cx="1923583" cy="4027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5973" tIns="0" rIns="0" bIns="0" numCol="1" spcCol="1270" anchor="t" anchorCtr="0">
          <a:noAutofit/>
        </a:bodyPr>
        <a:lstStyle/>
        <a:p>
          <a:pPr marL="0" lvl="0" indent="0" algn="ctr" defTabSz="889000">
            <a:lnSpc>
              <a:spcPct val="90000"/>
            </a:lnSpc>
            <a:spcBef>
              <a:spcPct val="0"/>
            </a:spcBef>
            <a:spcAft>
              <a:spcPct val="35000"/>
            </a:spcAft>
            <a:buNone/>
          </a:pPr>
          <a:r>
            <a:rPr lang="en-CA" sz="2000" kern="1200" dirty="0"/>
            <a:t>Student Housing</a:t>
          </a:r>
          <a:endParaRPr lang="en-US" sz="2000" kern="1200" dirty="0"/>
        </a:p>
      </dsp:txBody>
      <dsp:txXfrm>
        <a:off x="6764214" y="1983695"/>
        <a:ext cx="1923583" cy="4027503"/>
      </dsp:txXfrm>
    </dsp:sp>
    <dsp:sp modelId="{AF83885E-5904-44CD-9EE3-AAF083AF0652}">
      <dsp:nvSpPr>
        <dsp:cNvPr id="0" name=""/>
        <dsp:cNvSpPr/>
      </dsp:nvSpPr>
      <dsp:spPr>
        <a:xfrm>
          <a:off x="8307890" y="1207048"/>
          <a:ext cx="759815" cy="7598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017E6-7B4A-4B2C-8A96-1949C2314FD2}">
      <dsp:nvSpPr>
        <dsp:cNvPr id="0" name=""/>
        <dsp:cNvSpPr/>
      </dsp:nvSpPr>
      <dsp:spPr>
        <a:xfrm>
          <a:off x="8687798" y="1586956"/>
          <a:ext cx="1923583" cy="442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2611" tIns="0" rIns="0" bIns="0" numCol="1" spcCol="1270" anchor="t" anchorCtr="0">
          <a:noAutofit/>
        </a:bodyPr>
        <a:lstStyle/>
        <a:p>
          <a:pPr marL="0" lvl="0" indent="0" algn="ctr" defTabSz="889000">
            <a:lnSpc>
              <a:spcPct val="90000"/>
            </a:lnSpc>
            <a:spcBef>
              <a:spcPct val="0"/>
            </a:spcBef>
            <a:spcAft>
              <a:spcPct val="35000"/>
            </a:spcAft>
            <a:buNone/>
          </a:pPr>
          <a:r>
            <a:rPr lang="en-CA" sz="2000" kern="1200" dirty="0"/>
            <a:t>C-Class Buildings</a:t>
          </a:r>
          <a:endParaRPr lang="en-US" sz="2000" kern="1200" dirty="0"/>
        </a:p>
      </dsp:txBody>
      <dsp:txXfrm>
        <a:off x="8687798" y="1586956"/>
        <a:ext cx="1923583" cy="4424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4DE09-45FD-45E2-BE91-45D8FD6BAE8A}">
      <dsp:nvSpPr>
        <dsp:cNvPr id="0" name=""/>
        <dsp:cNvSpPr/>
      </dsp:nvSpPr>
      <dsp:spPr>
        <a:xfrm rot="5400000">
          <a:off x="2864515" y="697222"/>
          <a:ext cx="1203085" cy="200190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B77834-9208-490F-BCC6-208BFD4AD18B}">
      <dsp:nvSpPr>
        <dsp:cNvPr id="0" name=""/>
        <dsp:cNvSpPr/>
      </dsp:nvSpPr>
      <dsp:spPr>
        <a:xfrm>
          <a:off x="2663690" y="1295361"/>
          <a:ext cx="1807333" cy="158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CA" sz="2000" b="1" kern="1200" dirty="0">
              <a:solidFill>
                <a:schemeClr val="accent1"/>
              </a:solidFill>
            </a:rPr>
            <a:t>Non-repositioned 1970s downtown</a:t>
          </a:r>
          <a:endParaRPr lang="en-US" sz="2000" b="1" kern="1200" dirty="0">
            <a:solidFill>
              <a:schemeClr val="accent1"/>
            </a:solidFill>
          </a:endParaRPr>
        </a:p>
      </dsp:txBody>
      <dsp:txXfrm>
        <a:off x="2663690" y="1295361"/>
        <a:ext cx="1807333" cy="1584233"/>
      </dsp:txXfrm>
    </dsp:sp>
    <dsp:sp modelId="{B207AEA3-13AC-4F4B-A89F-9EB8234F2143}">
      <dsp:nvSpPr>
        <dsp:cNvPr id="0" name=""/>
        <dsp:cNvSpPr/>
      </dsp:nvSpPr>
      <dsp:spPr>
        <a:xfrm rot="16910312">
          <a:off x="4130017" y="549839"/>
          <a:ext cx="341006" cy="34100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00DDB4-6FBB-4E69-8E0F-94E57E5E0548}">
      <dsp:nvSpPr>
        <dsp:cNvPr id="0" name=""/>
        <dsp:cNvSpPr/>
      </dsp:nvSpPr>
      <dsp:spPr>
        <a:xfrm rot="5400000">
          <a:off x="5077043" y="149729"/>
          <a:ext cx="1203085" cy="200190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FF862-54AB-4B64-B65B-2B9E31D5F883}">
      <dsp:nvSpPr>
        <dsp:cNvPr id="0" name=""/>
        <dsp:cNvSpPr/>
      </dsp:nvSpPr>
      <dsp:spPr>
        <a:xfrm>
          <a:off x="4876218" y="747868"/>
          <a:ext cx="1807333" cy="158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CA" sz="2000" b="1" kern="1200" dirty="0">
              <a:solidFill>
                <a:schemeClr val="accent1"/>
              </a:solidFill>
            </a:rPr>
            <a:t>Repositioned 1970s downtown</a:t>
          </a:r>
          <a:endParaRPr lang="en-US" sz="2000" b="1" kern="1200" dirty="0">
            <a:solidFill>
              <a:schemeClr val="accent1"/>
            </a:solidFill>
          </a:endParaRPr>
        </a:p>
      </dsp:txBody>
      <dsp:txXfrm>
        <a:off x="4876218" y="747868"/>
        <a:ext cx="1807333" cy="1584233"/>
      </dsp:txXfrm>
    </dsp:sp>
    <dsp:sp modelId="{DE363F6D-F245-44F4-A000-4E8F0A5315C7}">
      <dsp:nvSpPr>
        <dsp:cNvPr id="0" name=""/>
        <dsp:cNvSpPr/>
      </dsp:nvSpPr>
      <dsp:spPr>
        <a:xfrm rot="16938230">
          <a:off x="6342545" y="2347"/>
          <a:ext cx="341006" cy="34100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435F2-35B1-4055-8493-61EA07766536}">
      <dsp:nvSpPr>
        <dsp:cNvPr id="0" name=""/>
        <dsp:cNvSpPr/>
      </dsp:nvSpPr>
      <dsp:spPr>
        <a:xfrm rot="5400000">
          <a:off x="7289572" y="-397762"/>
          <a:ext cx="1203085" cy="2001907"/>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04571-C598-4CD3-AFC1-836F464442A7}">
      <dsp:nvSpPr>
        <dsp:cNvPr id="0" name=""/>
        <dsp:cNvSpPr/>
      </dsp:nvSpPr>
      <dsp:spPr>
        <a:xfrm>
          <a:off x="7088747" y="200376"/>
          <a:ext cx="1807333" cy="158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CA" sz="2000" b="1" kern="1200" dirty="0">
              <a:solidFill>
                <a:schemeClr val="accent1"/>
              </a:solidFill>
            </a:rPr>
            <a:t>Brand new top-of-market luxury</a:t>
          </a:r>
          <a:endParaRPr lang="en-US" sz="2000" b="1" kern="1200" dirty="0">
            <a:solidFill>
              <a:schemeClr val="accent1"/>
            </a:solidFill>
          </a:endParaRPr>
        </a:p>
      </dsp:txBody>
      <dsp:txXfrm>
        <a:off x="7088747" y="200376"/>
        <a:ext cx="1807333" cy="15842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8154" cy="464975"/>
          </a:xfrm>
          <a:prstGeom prst="rect">
            <a:avLst/>
          </a:prstGeom>
        </p:spPr>
        <p:txBody>
          <a:bodyPr vert="horz" lIns="96220" tIns="48109" rIns="96220" bIns="48109" rtlCol="0"/>
          <a:lstStyle>
            <a:lvl1pPr algn="l">
              <a:defRPr sz="1200"/>
            </a:lvl1pPr>
          </a:lstStyle>
          <a:p>
            <a:endParaRPr lang="en-US" dirty="0">
              <a:latin typeface="Tahoma"/>
            </a:endParaRPr>
          </a:p>
        </p:txBody>
      </p:sp>
      <p:sp>
        <p:nvSpPr>
          <p:cNvPr id="3" name="Date Placeholder 2"/>
          <p:cNvSpPr>
            <a:spLocks noGrp="1"/>
          </p:cNvSpPr>
          <p:nvPr>
            <p:ph type="dt" sz="quarter" idx="1"/>
          </p:nvPr>
        </p:nvSpPr>
        <p:spPr>
          <a:xfrm>
            <a:off x="3970674" y="5"/>
            <a:ext cx="3038154" cy="464975"/>
          </a:xfrm>
          <a:prstGeom prst="rect">
            <a:avLst/>
          </a:prstGeom>
        </p:spPr>
        <p:txBody>
          <a:bodyPr vert="horz" lIns="96220" tIns="48109" rIns="96220" bIns="48109" rtlCol="0"/>
          <a:lstStyle>
            <a:lvl1pPr algn="r">
              <a:defRPr sz="1200"/>
            </a:lvl1pPr>
          </a:lstStyle>
          <a:p>
            <a:fld id="{BB040EC6-A33E-4D4F-8778-5D964F993E92}" type="datetimeFigureOut">
              <a:rPr lang="en-US" smtClean="0">
                <a:latin typeface="Tahoma"/>
              </a:rPr>
              <a:pPr/>
              <a:t>4/9/20</a:t>
            </a:fld>
            <a:endParaRPr lang="en-US" dirty="0">
              <a:latin typeface="Tahoma"/>
            </a:endParaRPr>
          </a:p>
        </p:txBody>
      </p:sp>
      <p:sp>
        <p:nvSpPr>
          <p:cNvPr id="4" name="Footer Placeholder 3"/>
          <p:cNvSpPr>
            <a:spLocks noGrp="1"/>
          </p:cNvSpPr>
          <p:nvPr>
            <p:ph type="ftr" sz="quarter" idx="2"/>
          </p:nvPr>
        </p:nvSpPr>
        <p:spPr>
          <a:xfrm>
            <a:off x="0" y="8829850"/>
            <a:ext cx="3038154" cy="464975"/>
          </a:xfrm>
          <a:prstGeom prst="rect">
            <a:avLst/>
          </a:prstGeom>
        </p:spPr>
        <p:txBody>
          <a:bodyPr vert="horz" lIns="96220" tIns="48109" rIns="96220" bIns="48109" rtlCol="0" anchor="b"/>
          <a:lstStyle>
            <a:lvl1pPr algn="l">
              <a:defRPr sz="1200"/>
            </a:lvl1pPr>
          </a:lstStyle>
          <a:p>
            <a:endParaRPr lang="en-US" dirty="0">
              <a:latin typeface="Tahoma"/>
            </a:endParaRPr>
          </a:p>
        </p:txBody>
      </p:sp>
      <p:sp>
        <p:nvSpPr>
          <p:cNvPr id="5" name="Slide Number Placeholder 4"/>
          <p:cNvSpPr>
            <a:spLocks noGrp="1"/>
          </p:cNvSpPr>
          <p:nvPr>
            <p:ph type="sldNum" sz="quarter" idx="3"/>
          </p:nvPr>
        </p:nvSpPr>
        <p:spPr>
          <a:xfrm>
            <a:off x="3970674" y="8829850"/>
            <a:ext cx="3038154" cy="464975"/>
          </a:xfrm>
          <a:prstGeom prst="rect">
            <a:avLst/>
          </a:prstGeom>
        </p:spPr>
        <p:txBody>
          <a:bodyPr vert="horz" lIns="96220" tIns="48109" rIns="96220" bIns="48109" rtlCol="0" anchor="b"/>
          <a:lstStyle>
            <a:lvl1pPr algn="r">
              <a:defRPr sz="1200"/>
            </a:lvl1pPr>
          </a:lstStyle>
          <a:p>
            <a:fld id="{94331391-B5D2-4ACF-8747-1EEE01DE3E2C}" type="slidenum">
              <a:rPr lang="en-US" smtClean="0">
                <a:latin typeface="Tahoma"/>
              </a:rPr>
              <a:pPr/>
              <a:t>‹#›</a:t>
            </a:fld>
            <a:endParaRPr lang="en-US" dirty="0">
              <a:latin typeface="Tahoma"/>
            </a:endParaRPr>
          </a:p>
        </p:txBody>
      </p:sp>
    </p:spTree>
    <p:extLst>
      <p:ext uri="{BB962C8B-B14F-4D97-AF65-F5344CB8AC3E}">
        <p14:creationId xmlns:p14="http://schemas.microsoft.com/office/powerpoint/2010/main" val="91803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1" cy="464820"/>
          </a:xfrm>
          <a:prstGeom prst="rect">
            <a:avLst/>
          </a:prstGeom>
        </p:spPr>
        <p:txBody>
          <a:bodyPr vert="horz" lIns="98839" tIns="49419" rIns="98839" bIns="49419" rtlCol="0"/>
          <a:lstStyle>
            <a:lvl1pPr algn="l">
              <a:defRPr sz="1200">
                <a:latin typeface="Tahoma"/>
              </a:defRPr>
            </a:lvl1pPr>
          </a:lstStyle>
          <a:p>
            <a:endParaRPr lang="en-US" dirty="0"/>
          </a:p>
        </p:txBody>
      </p:sp>
      <p:sp>
        <p:nvSpPr>
          <p:cNvPr id="3" name="Date Placeholder 2"/>
          <p:cNvSpPr>
            <a:spLocks noGrp="1"/>
          </p:cNvSpPr>
          <p:nvPr>
            <p:ph type="dt" idx="1"/>
          </p:nvPr>
        </p:nvSpPr>
        <p:spPr>
          <a:xfrm>
            <a:off x="3970941" y="0"/>
            <a:ext cx="3037841" cy="464820"/>
          </a:xfrm>
          <a:prstGeom prst="rect">
            <a:avLst/>
          </a:prstGeom>
        </p:spPr>
        <p:txBody>
          <a:bodyPr vert="horz" lIns="98839" tIns="49419" rIns="98839" bIns="49419" rtlCol="0"/>
          <a:lstStyle>
            <a:lvl1pPr algn="r">
              <a:defRPr sz="1200">
                <a:latin typeface="Tahoma"/>
              </a:defRPr>
            </a:lvl1pPr>
          </a:lstStyle>
          <a:p>
            <a:fld id="{5FCF16C3-0A01-CC4D-A873-D7BD8F5481CA}" type="datetimeFigureOut">
              <a:rPr lang="en-US" smtClean="0"/>
              <a:pPr/>
              <a:t>4/9/20</a:t>
            </a:fld>
            <a:endParaRPr lang="en-US" dirty="0"/>
          </a:p>
        </p:txBody>
      </p:sp>
      <p:sp>
        <p:nvSpPr>
          <p:cNvPr id="4" name="Slide Image Placeholder 3"/>
          <p:cNvSpPr>
            <a:spLocks noGrp="1" noRot="1" noChangeAspect="1"/>
          </p:cNvSpPr>
          <p:nvPr>
            <p:ph type="sldImg" idx="2"/>
          </p:nvPr>
        </p:nvSpPr>
        <p:spPr>
          <a:xfrm>
            <a:off x="406400" y="693738"/>
            <a:ext cx="6199188" cy="3487737"/>
          </a:xfrm>
          <a:prstGeom prst="rect">
            <a:avLst/>
          </a:prstGeom>
          <a:noFill/>
          <a:ln w="12700">
            <a:solidFill>
              <a:prstClr val="black"/>
            </a:solidFill>
          </a:ln>
        </p:spPr>
        <p:txBody>
          <a:bodyPr vert="horz" lIns="98839" tIns="49419" rIns="98839" bIns="49419" rtlCol="0" anchor="ctr"/>
          <a:lstStyle/>
          <a:p>
            <a:endParaRPr lang="en-US" dirty="0"/>
          </a:p>
        </p:txBody>
      </p:sp>
      <p:sp>
        <p:nvSpPr>
          <p:cNvPr id="5" name="Notes Placeholder 4"/>
          <p:cNvSpPr>
            <a:spLocks noGrp="1"/>
          </p:cNvSpPr>
          <p:nvPr>
            <p:ph type="body" sz="quarter" idx="3"/>
          </p:nvPr>
        </p:nvSpPr>
        <p:spPr>
          <a:xfrm>
            <a:off x="701045" y="4415791"/>
            <a:ext cx="5608319" cy="4183380"/>
          </a:xfrm>
          <a:prstGeom prst="rect">
            <a:avLst/>
          </a:prstGeom>
        </p:spPr>
        <p:txBody>
          <a:bodyPr vert="horz" lIns="98839" tIns="49419" rIns="98839" bIns="4941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3" y="8829969"/>
            <a:ext cx="3037841" cy="464820"/>
          </a:xfrm>
          <a:prstGeom prst="rect">
            <a:avLst/>
          </a:prstGeom>
        </p:spPr>
        <p:txBody>
          <a:bodyPr vert="horz" lIns="98839" tIns="49419" rIns="98839" bIns="49419" rtlCol="0" anchor="b"/>
          <a:lstStyle>
            <a:lvl1pPr algn="l">
              <a:defRPr sz="1200">
                <a:latin typeface="Tahoma"/>
              </a:defRPr>
            </a:lvl1pPr>
          </a:lstStyle>
          <a:p>
            <a:endParaRPr lang="en-US" dirty="0"/>
          </a:p>
        </p:txBody>
      </p:sp>
      <p:sp>
        <p:nvSpPr>
          <p:cNvPr id="7" name="Slide Number Placeholder 6"/>
          <p:cNvSpPr>
            <a:spLocks noGrp="1"/>
          </p:cNvSpPr>
          <p:nvPr>
            <p:ph type="sldNum" sz="quarter" idx="5"/>
          </p:nvPr>
        </p:nvSpPr>
        <p:spPr>
          <a:xfrm>
            <a:off x="3970941" y="8829969"/>
            <a:ext cx="3037841" cy="464820"/>
          </a:xfrm>
          <a:prstGeom prst="rect">
            <a:avLst/>
          </a:prstGeom>
        </p:spPr>
        <p:txBody>
          <a:bodyPr vert="horz" lIns="98839" tIns="49419" rIns="98839" bIns="49419" rtlCol="0" anchor="b"/>
          <a:lstStyle>
            <a:lvl1pPr algn="r">
              <a:defRPr sz="1200">
                <a:latin typeface="Tahoma"/>
              </a:defRPr>
            </a:lvl1pPr>
          </a:lstStyle>
          <a:p>
            <a:fld id="{C256D97B-D578-4E47-9502-D1473019D735}" type="slidenum">
              <a:rPr lang="en-US" smtClean="0"/>
              <a:pPr/>
              <a:t>‹#›</a:t>
            </a:fld>
            <a:endParaRPr lang="en-US" dirty="0"/>
          </a:p>
        </p:txBody>
      </p:sp>
    </p:spTree>
    <p:extLst>
      <p:ext uri="{BB962C8B-B14F-4D97-AF65-F5344CB8AC3E}">
        <p14:creationId xmlns:p14="http://schemas.microsoft.com/office/powerpoint/2010/main" val="168539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ahoma"/>
        <a:ea typeface="+mn-ea"/>
        <a:cs typeface="+mn-cs"/>
      </a:defRPr>
    </a:lvl1pPr>
    <a:lvl2pPr marL="457200" algn="l" defTabSz="457200" rtl="0" eaLnBrk="1" latinLnBrk="0" hangingPunct="1">
      <a:defRPr sz="1200" kern="1200">
        <a:solidFill>
          <a:schemeClr val="tx1"/>
        </a:solidFill>
        <a:latin typeface="Tahoma"/>
        <a:ea typeface="+mn-ea"/>
        <a:cs typeface="+mn-cs"/>
      </a:defRPr>
    </a:lvl2pPr>
    <a:lvl3pPr marL="914400" algn="l" defTabSz="457200" rtl="0" eaLnBrk="1" latinLnBrk="0" hangingPunct="1">
      <a:defRPr sz="1200" kern="1200">
        <a:solidFill>
          <a:schemeClr val="tx1"/>
        </a:solidFill>
        <a:latin typeface="Tahoma"/>
        <a:ea typeface="+mn-ea"/>
        <a:cs typeface="+mn-cs"/>
      </a:defRPr>
    </a:lvl3pPr>
    <a:lvl4pPr marL="1371600" algn="l" defTabSz="457200" rtl="0" eaLnBrk="1" latinLnBrk="0" hangingPunct="1">
      <a:defRPr sz="1200" kern="1200">
        <a:solidFill>
          <a:schemeClr val="tx1"/>
        </a:solidFill>
        <a:latin typeface="Tahoma"/>
        <a:ea typeface="+mn-ea"/>
        <a:cs typeface="+mn-cs"/>
      </a:defRPr>
    </a:lvl4pPr>
    <a:lvl5pPr marL="1828800" algn="l" defTabSz="457200" rtl="0" eaLnBrk="1" latinLnBrk="0" hangingPunct="1">
      <a:defRPr sz="1200" kern="1200">
        <a:solidFill>
          <a:schemeClr val="tx1"/>
        </a:solidFill>
        <a:latin typeface="Tahom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We do these webinars often, and we want you to maximize your experience </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a:t>
            </a:fld>
            <a:endParaRPr lang="en-US" dirty="0"/>
          </a:p>
        </p:txBody>
      </p:sp>
    </p:spTree>
    <p:extLst>
      <p:ext uri="{BB962C8B-B14F-4D97-AF65-F5344CB8AC3E}">
        <p14:creationId xmlns:p14="http://schemas.microsoft.com/office/powerpoint/2010/main" val="612501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We spoke to some of the biggest landlords across Canada to complement the survey results that many of you filled in.</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12</a:t>
            </a:fld>
            <a:endParaRPr lang="en-US" dirty="0"/>
          </a:p>
        </p:txBody>
      </p:sp>
    </p:spTree>
    <p:extLst>
      <p:ext uri="{BB962C8B-B14F-4D97-AF65-F5344CB8AC3E}">
        <p14:creationId xmlns:p14="http://schemas.microsoft.com/office/powerpoint/2010/main" val="35083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When you only get 75% of your rents on April 6th that’s an indicator of the type of building you’ve got. </a:t>
            </a:r>
          </a:p>
          <a:p>
            <a:endParaRPr lang="en-CA" sz="1600" dirty="0"/>
          </a:p>
          <a:p>
            <a:r>
              <a:rPr lang="en-CA" sz="1600" dirty="0"/>
              <a:t>You would expect this building to maybe have a tougher May.</a:t>
            </a:r>
          </a:p>
          <a:p>
            <a:endParaRPr lang="en-CA" sz="1600" dirty="0"/>
          </a:p>
          <a:p>
            <a:r>
              <a:rPr lang="en-CA" sz="1600" dirty="0"/>
              <a:t>About 20 people negotiated a deal.</a:t>
            </a:r>
          </a:p>
          <a:p>
            <a:endParaRPr lang="en-CA" baseline="300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13</a:t>
            </a:fld>
            <a:endParaRPr lang="en-US" dirty="0"/>
          </a:p>
        </p:txBody>
      </p:sp>
    </p:spTree>
    <p:extLst>
      <p:ext uri="{BB962C8B-B14F-4D97-AF65-F5344CB8AC3E}">
        <p14:creationId xmlns:p14="http://schemas.microsoft.com/office/powerpoint/2010/main" val="157779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solidFill>
                  <a:schemeClr val="accent1"/>
                </a:solidFill>
              </a:rPr>
              <a:t>Less than 1% of tenants contacted management in advance</a:t>
            </a:r>
            <a:endParaRPr lang="en-US" sz="1600" dirty="0">
              <a:solidFill>
                <a:schemeClr val="accent1"/>
              </a:solidFill>
            </a:endParaRPr>
          </a:p>
          <a:p>
            <a:endParaRPr lang="en-CA" sz="1600" dirty="0"/>
          </a:p>
          <a:p>
            <a:r>
              <a:rPr lang="en-CA" sz="1600" dirty="0"/>
              <a:t>Lesson Learned: People didn’t want to reach out because human nature is not to want to reach out and skip out on their obligation…</a:t>
            </a:r>
          </a:p>
          <a:p>
            <a:endParaRPr lang="en-CA" sz="1600" dirty="0"/>
          </a:p>
          <a:p>
            <a:r>
              <a:rPr lang="en-CA" sz="1600" dirty="0"/>
              <a:t>What this means is: You need to reach out to them.</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14</a:t>
            </a:fld>
            <a:endParaRPr lang="en-US" dirty="0"/>
          </a:p>
        </p:txBody>
      </p:sp>
    </p:spTree>
    <p:extLst>
      <p:ext uri="{BB962C8B-B14F-4D97-AF65-F5344CB8AC3E}">
        <p14:creationId xmlns:p14="http://schemas.microsoft.com/office/powerpoint/2010/main" val="91368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It’s not one number, it’s individual buildings, and it seems to vary by income more than anything else.</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15</a:t>
            </a:fld>
            <a:endParaRPr lang="en-US" dirty="0"/>
          </a:p>
        </p:txBody>
      </p:sp>
    </p:spTree>
    <p:extLst>
      <p:ext uri="{BB962C8B-B14F-4D97-AF65-F5344CB8AC3E}">
        <p14:creationId xmlns:p14="http://schemas.microsoft.com/office/powerpoint/2010/main" val="359555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highlight>
                  <a:srgbClr val="FFFF00"/>
                </a:highlight>
              </a:rPr>
              <a:t>(Derek note – it’s Marvin Katz)</a:t>
            </a:r>
          </a:p>
          <a:p>
            <a:endParaRPr lang="en-CA" sz="1600" dirty="0">
              <a:highlight>
                <a:srgbClr val="FFFF00"/>
              </a:highlight>
            </a:endParaRPr>
          </a:p>
          <a:p>
            <a:r>
              <a:rPr lang="en-CA" sz="1600" dirty="0">
                <a:highlight>
                  <a:srgbClr val="FFFF00"/>
                </a:highlight>
              </a:rPr>
              <a:t>This is a good bell-weather diversified portfolio across the GTA of A+, B, and B- product.</a:t>
            </a:r>
          </a:p>
          <a:p>
            <a:endParaRPr lang="en-CA" sz="1600" dirty="0">
              <a:highlight>
                <a:srgbClr val="FFFF00"/>
              </a:highlight>
            </a:endParaRPr>
          </a:p>
          <a:p>
            <a:r>
              <a:rPr lang="en-CA" sz="1600" dirty="0">
                <a:highlight>
                  <a:srgbClr val="FFFF00"/>
                </a:highlight>
              </a:rPr>
              <a:t>It shows the relationship between </a:t>
            </a:r>
            <a:r>
              <a:rPr lang="en-CA" sz="1600" b="1" dirty="0">
                <a:highlight>
                  <a:srgbClr val="FFFF00"/>
                </a:highlight>
              </a:rPr>
              <a:t>rental rate </a:t>
            </a:r>
            <a:r>
              <a:rPr lang="en-CA" sz="1600" dirty="0">
                <a:highlight>
                  <a:srgbClr val="FFFF00"/>
                </a:highlight>
              </a:rPr>
              <a:t>and </a:t>
            </a:r>
            <a:r>
              <a:rPr lang="en-CA" sz="1600" b="1" dirty="0">
                <a:highlight>
                  <a:srgbClr val="FFFF00"/>
                </a:highlight>
              </a:rPr>
              <a:t>rent collection</a:t>
            </a:r>
            <a:r>
              <a:rPr lang="en-CA" sz="1600" dirty="0">
                <a:highlight>
                  <a:srgbClr val="FFFF00"/>
                </a:highlight>
              </a:rPr>
              <a:t>.</a:t>
            </a:r>
            <a:endParaRPr lang="en-US" sz="1600" dirty="0">
              <a:highlight>
                <a:srgbClr val="FFFF00"/>
              </a:highlight>
            </a:endParaRPr>
          </a:p>
        </p:txBody>
      </p:sp>
      <p:sp>
        <p:nvSpPr>
          <p:cNvPr id="4" name="Slide Number Placeholder 3"/>
          <p:cNvSpPr>
            <a:spLocks noGrp="1"/>
          </p:cNvSpPr>
          <p:nvPr>
            <p:ph type="sldNum" sz="quarter" idx="5"/>
          </p:nvPr>
        </p:nvSpPr>
        <p:spPr/>
        <p:txBody>
          <a:bodyPr/>
          <a:lstStyle/>
          <a:p>
            <a:fld id="{C256D97B-D578-4E47-9502-D1473019D735}" type="slidenum">
              <a:rPr lang="en-US" smtClean="0"/>
              <a:pPr/>
              <a:t>16</a:t>
            </a:fld>
            <a:endParaRPr lang="en-US" dirty="0"/>
          </a:p>
        </p:txBody>
      </p:sp>
    </p:spTree>
    <p:extLst>
      <p:ext uri="{BB962C8B-B14F-4D97-AF65-F5344CB8AC3E}">
        <p14:creationId xmlns:p14="http://schemas.microsoft.com/office/powerpoint/2010/main" val="3511253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This is a B- neighbourhood with a new building </a:t>
            </a:r>
            <a:r>
              <a:rPr lang="en-CA" sz="1600" b="1" dirty="0"/>
              <a:t>and </a:t>
            </a:r>
            <a:r>
              <a:rPr lang="en-CA" sz="1600" b="0" dirty="0"/>
              <a:t>an old building – showing again that </a:t>
            </a:r>
            <a:r>
              <a:rPr lang="en-CA" sz="1600" b="0" u="sng" dirty="0"/>
              <a:t>area and income matter.</a:t>
            </a:r>
            <a:r>
              <a:rPr lang="en-CA" sz="1600" b="0" u="none" dirty="0"/>
              <a:t> Because most new buildings did well.</a:t>
            </a:r>
          </a:p>
          <a:p>
            <a:endParaRPr lang="en-CA" sz="1600" b="0" u="none" dirty="0"/>
          </a:p>
          <a:p>
            <a:r>
              <a:rPr lang="en-CA" sz="1600" b="0" u="none" dirty="0"/>
              <a:t>Neighbourhood seems to matter, no difference in the rent.</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17</a:t>
            </a:fld>
            <a:endParaRPr lang="en-US" dirty="0"/>
          </a:p>
        </p:txBody>
      </p:sp>
    </p:spTree>
    <p:extLst>
      <p:ext uri="{BB962C8B-B14F-4D97-AF65-F5344CB8AC3E}">
        <p14:creationId xmlns:p14="http://schemas.microsoft.com/office/powerpoint/2010/main" val="2249593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18</a:t>
            </a:fld>
            <a:endParaRPr lang="en-US" dirty="0"/>
          </a:p>
        </p:txBody>
      </p:sp>
    </p:spTree>
    <p:extLst>
      <p:ext uri="{BB962C8B-B14F-4D97-AF65-F5344CB8AC3E}">
        <p14:creationId xmlns:p14="http://schemas.microsoft.com/office/powerpoint/2010/main" val="347369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We’ve had subsequent discussions with a number of other owners who were in good positions like this. </a:t>
            </a:r>
          </a:p>
          <a:p>
            <a:endParaRPr lang="en-CA" sz="1600" dirty="0"/>
          </a:p>
          <a:p>
            <a:r>
              <a:rPr lang="en-CA" sz="1600" dirty="0"/>
              <a:t>It’s almost as if there was no change – they were impervious to the market. </a:t>
            </a:r>
          </a:p>
          <a:p>
            <a:endParaRPr lang="en-CA" sz="1600" dirty="0"/>
          </a:p>
          <a:p>
            <a:r>
              <a:rPr lang="en-CA" sz="1600" dirty="0"/>
              <a:t>There were multiple examples of quality buildings really having no issue.</a:t>
            </a:r>
          </a:p>
          <a:p>
            <a:endParaRPr lang="en-CA" sz="1600" dirty="0"/>
          </a:p>
          <a:p>
            <a:r>
              <a:rPr lang="en-CA" sz="1600" dirty="0"/>
              <a:t>Out of 10,000 units, 60 called, the developer had 70 NSF cheques, same as normal time of year. – BUT 90% of his commercial didn’t pay. </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19</a:t>
            </a:fld>
            <a:endParaRPr lang="en-US" dirty="0"/>
          </a:p>
        </p:txBody>
      </p:sp>
    </p:spTree>
    <p:extLst>
      <p:ext uri="{BB962C8B-B14F-4D97-AF65-F5344CB8AC3E}">
        <p14:creationId xmlns:p14="http://schemas.microsoft.com/office/powerpoint/2010/main" val="330443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t>Anyone who was a bad tenant, was a bad tenant before, and after.</a:t>
            </a:r>
          </a:p>
          <a:p>
            <a:endParaRPr lang="en-US" sz="1600" dirty="0"/>
          </a:p>
          <a:p>
            <a:r>
              <a:rPr lang="en-US" sz="1600" dirty="0"/>
              <a:t>International students don’t want to go home because maybe it’s worse there, or maybe they won’t be able to come back to Canada. </a:t>
            </a:r>
          </a:p>
          <a:p>
            <a:endParaRPr lang="en-US" sz="1600" dirty="0"/>
          </a:p>
          <a:p>
            <a:r>
              <a:rPr lang="en-US" sz="1600" dirty="0"/>
              <a:t>Some students are worried they’re not going to be able to get summer jobs, and don’t want to live with their parents all summer. </a:t>
            </a:r>
          </a:p>
          <a:p>
            <a:endParaRPr lang="en-US" sz="1600" dirty="0"/>
          </a:p>
          <a:p>
            <a:r>
              <a:rPr lang="en-US" sz="1600" dirty="0"/>
              <a:t>Generally, pre-leasing is ahead of last year’s number. May to may is a problem. September to September we’ll have to wait and see.</a:t>
            </a:r>
          </a:p>
          <a:p>
            <a:endParaRPr lang="en-US" sz="1600" dirty="0"/>
          </a:p>
          <a:p>
            <a:r>
              <a:rPr lang="en-US" sz="1600" dirty="0"/>
              <a:t>There were only a handful of asks to renegotiate rent. </a:t>
            </a:r>
          </a:p>
          <a:p>
            <a:endParaRPr lang="en-US" dirty="0"/>
          </a:p>
          <a:p>
            <a:r>
              <a:rPr lang="en-US" dirty="0"/>
              <a:t>Institutional student housing owners are in good shape, maybe some private guys who are stretched could feel pain down the road. </a:t>
            </a:r>
          </a:p>
        </p:txBody>
      </p:sp>
      <p:sp>
        <p:nvSpPr>
          <p:cNvPr id="4" name="Slide Number Placeholder 3"/>
          <p:cNvSpPr>
            <a:spLocks noGrp="1"/>
          </p:cNvSpPr>
          <p:nvPr>
            <p:ph type="sldNum" sz="quarter" idx="5"/>
          </p:nvPr>
        </p:nvSpPr>
        <p:spPr/>
        <p:txBody>
          <a:bodyPr/>
          <a:lstStyle/>
          <a:p>
            <a:fld id="{C256D97B-D578-4E47-9502-D1473019D735}" type="slidenum">
              <a:rPr lang="en-US" smtClean="0"/>
              <a:pPr/>
              <a:t>20</a:t>
            </a:fld>
            <a:endParaRPr lang="en-US" dirty="0"/>
          </a:p>
        </p:txBody>
      </p:sp>
    </p:spTree>
    <p:extLst>
      <p:ext uri="{BB962C8B-B14F-4D97-AF65-F5344CB8AC3E}">
        <p14:creationId xmlns:p14="http://schemas.microsoft.com/office/powerpoint/2010/main" val="399161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Half of the respondents were owners with 5 or less buildings, and the other half had more than 5 buildings.</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22</a:t>
            </a:fld>
            <a:endParaRPr lang="en-US" dirty="0"/>
          </a:p>
        </p:txBody>
      </p:sp>
    </p:spTree>
    <p:extLst>
      <p:ext uri="{BB962C8B-B14F-4D97-AF65-F5344CB8AC3E}">
        <p14:creationId xmlns:p14="http://schemas.microsoft.com/office/powerpoint/2010/main" val="381192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256D97B-D578-4E47-9502-D1473019D735}" type="slidenum">
              <a:rPr lang="en-US" smtClean="0"/>
              <a:pPr/>
              <a:t>2</a:t>
            </a:fld>
            <a:endParaRPr lang="en-US" dirty="0"/>
          </a:p>
        </p:txBody>
      </p:sp>
    </p:spTree>
    <p:extLst>
      <p:ext uri="{BB962C8B-B14F-4D97-AF65-F5344CB8AC3E}">
        <p14:creationId xmlns:p14="http://schemas.microsoft.com/office/powerpoint/2010/main" val="4226005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We got responses from across the country – in primary, secondary and tertiary markets.</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23</a:t>
            </a:fld>
            <a:endParaRPr lang="en-US" dirty="0"/>
          </a:p>
        </p:txBody>
      </p:sp>
    </p:spTree>
    <p:extLst>
      <p:ext uri="{BB962C8B-B14F-4D97-AF65-F5344CB8AC3E}">
        <p14:creationId xmlns:p14="http://schemas.microsoft.com/office/powerpoint/2010/main" val="169498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More saturated markets </a:t>
            </a:r>
            <a:r>
              <a:rPr lang="en-CA" sz="1600" dirty="0"/>
              <a:t>of Toronto, suburban GTA, London and Montreal seemed to have the most difficulty in collecting rents in older buildings.</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25</a:t>
            </a:fld>
            <a:endParaRPr lang="en-US" dirty="0"/>
          </a:p>
        </p:txBody>
      </p:sp>
    </p:spTree>
    <p:extLst>
      <p:ext uri="{BB962C8B-B14F-4D97-AF65-F5344CB8AC3E}">
        <p14:creationId xmlns:p14="http://schemas.microsoft.com/office/powerpoint/2010/main" val="218499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Where was there challenges? Throughout Quebec and in Toronto core.</a:t>
            </a:r>
            <a:endParaRPr lang="en-US" sz="1600" b="1"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26</a:t>
            </a:fld>
            <a:endParaRPr lang="en-US" dirty="0"/>
          </a:p>
        </p:txBody>
      </p:sp>
    </p:spTree>
    <p:extLst>
      <p:ext uri="{BB962C8B-B14F-4D97-AF65-F5344CB8AC3E}">
        <p14:creationId xmlns:p14="http://schemas.microsoft.com/office/powerpoint/2010/main" val="1693268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There was less variation in new buildings compared to older buildings in rent collection.</a:t>
            </a:r>
          </a:p>
          <a:p>
            <a:endParaRPr lang="en-CA" sz="1600" dirty="0"/>
          </a:p>
          <a:p>
            <a:r>
              <a:rPr lang="en-CA" sz="1600" b="1" dirty="0"/>
              <a:t>Major markets - Montreal, Halifax, and Toronto had more challenges.</a:t>
            </a:r>
            <a:endParaRPr lang="en-US" sz="1600" b="1"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27</a:t>
            </a:fld>
            <a:endParaRPr lang="en-US" dirty="0"/>
          </a:p>
        </p:txBody>
      </p:sp>
    </p:spTree>
    <p:extLst>
      <p:ext uri="{BB962C8B-B14F-4D97-AF65-F5344CB8AC3E}">
        <p14:creationId xmlns:p14="http://schemas.microsoft.com/office/powerpoint/2010/main" val="337614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Who’s at risk to not pay their rent? It’s the lowest price one and two bed units.</a:t>
            </a:r>
          </a:p>
          <a:p>
            <a:endParaRPr lang="en-CA" b="1" dirty="0"/>
          </a:p>
          <a:p>
            <a:r>
              <a:rPr lang="en-CA" b="0" dirty="0"/>
              <a:t>On the graph, blue and the red are the lowest price units.</a:t>
            </a:r>
          </a:p>
          <a:p>
            <a:endParaRPr lang="en-CA" b="1" dirty="0"/>
          </a:p>
          <a:p>
            <a:r>
              <a:rPr lang="en-CA" b="1" dirty="0"/>
              <a:t>The same trend held true for the bachelors.</a:t>
            </a:r>
          </a:p>
          <a:p>
            <a:endParaRPr lang="en-CA"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28</a:t>
            </a:fld>
            <a:endParaRPr lang="en-US" dirty="0"/>
          </a:p>
        </p:txBody>
      </p:sp>
    </p:spTree>
    <p:extLst>
      <p:ext uri="{BB962C8B-B14F-4D97-AF65-F5344CB8AC3E}">
        <p14:creationId xmlns:p14="http://schemas.microsoft.com/office/powerpoint/2010/main" val="979499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Bachelors in Pre-1960s buildings</a:t>
            </a:r>
          </a:p>
          <a:p>
            <a:endParaRPr lang="en-CA" sz="1600" b="1" dirty="0"/>
          </a:p>
          <a:p>
            <a:r>
              <a:rPr lang="en-CA" sz="1600" b="1" dirty="0"/>
              <a:t>1 Beds in 1960-1989 buildings: </a:t>
            </a:r>
          </a:p>
          <a:p>
            <a:pPr lvl="1"/>
            <a:r>
              <a:rPr lang="en-CA" sz="1600" dirty="0"/>
              <a:t>Limited income tenants, most likely should have been in a bachelor</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29</a:t>
            </a:fld>
            <a:endParaRPr lang="en-US" dirty="0"/>
          </a:p>
        </p:txBody>
      </p:sp>
    </p:spTree>
    <p:extLst>
      <p:ext uri="{BB962C8B-B14F-4D97-AF65-F5344CB8AC3E}">
        <p14:creationId xmlns:p14="http://schemas.microsoft.com/office/powerpoint/2010/main" val="725664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sz="1600" dirty="0">
                <a:highlight>
                  <a:srgbClr val="FFFF00"/>
                </a:highlight>
              </a:rPr>
              <a:t>Read the title out</a:t>
            </a:r>
          </a:p>
          <a:p>
            <a:pPr marL="0" indent="0">
              <a:buFontTx/>
              <a:buNone/>
            </a:pPr>
            <a:endParaRPr lang="en-CA" sz="1600" dirty="0"/>
          </a:p>
          <a:p>
            <a:pPr marL="0" indent="0">
              <a:buFontTx/>
              <a:buNone/>
            </a:pPr>
            <a:r>
              <a:rPr lang="en-CA" sz="1600" b="1" dirty="0"/>
              <a:t>The blue is the amount of rent</a:t>
            </a:r>
          </a:p>
          <a:p>
            <a:pPr marL="0" indent="0">
              <a:buFontTx/>
              <a:buNone/>
            </a:pPr>
            <a:r>
              <a:rPr lang="en-CA" sz="1600" b="1" dirty="0"/>
              <a:t>The red/orange line is the % collected.</a:t>
            </a:r>
          </a:p>
          <a:p>
            <a:pPr marL="285750" indent="-285750">
              <a:buFontTx/>
              <a:buChar char="-"/>
            </a:pPr>
            <a:endParaRPr lang="en-CA" sz="1600" dirty="0"/>
          </a:p>
          <a:p>
            <a:pPr marL="285750" indent="-285750">
              <a:buFontTx/>
              <a:buChar char="-"/>
            </a:pPr>
            <a:r>
              <a:rPr lang="en-CA" sz="1600" dirty="0"/>
              <a:t>Bachelors in the oldest buildings had the most trouble paying rent. </a:t>
            </a:r>
            <a:r>
              <a:rPr lang="en-CA" sz="1600" b="1" dirty="0"/>
              <a:t>These are the at risk renters.</a:t>
            </a:r>
          </a:p>
          <a:p>
            <a:pPr marL="285750" indent="-285750">
              <a:buFontTx/>
              <a:buChar char="-"/>
            </a:pPr>
            <a:endParaRPr lang="en-CA" sz="1600" b="1" dirty="0"/>
          </a:p>
          <a:p>
            <a:pPr marL="285750" indent="-285750">
              <a:buFontTx/>
              <a:buChar char="-"/>
            </a:pPr>
            <a:r>
              <a:rPr lang="en-CA" sz="1600" dirty="0"/>
              <a:t>1 and 2 bed units had modest deferrals.</a:t>
            </a:r>
          </a:p>
          <a:p>
            <a:pPr marL="285750" indent="-285750">
              <a:buFontTx/>
              <a:buChar char="-"/>
            </a:pPr>
            <a:endParaRPr lang="en-CA" sz="1200" dirty="0"/>
          </a:p>
          <a:p>
            <a:pPr marL="285750" indent="-285750">
              <a:buFontTx/>
              <a:buChar char="-"/>
            </a:pPr>
            <a:r>
              <a:rPr lang="en-CA" sz="1200" dirty="0"/>
              <a:t>3 bedroom units performed well: Stable tenants</a:t>
            </a:r>
            <a:endParaRPr lang="en-US" sz="1200" dirty="0"/>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30</a:t>
            </a:fld>
            <a:endParaRPr lang="en-US" dirty="0"/>
          </a:p>
        </p:txBody>
      </p:sp>
    </p:spTree>
    <p:extLst>
      <p:ext uri="{BB962C8B-B14F-4D97-AF65-F5344CB8AC3E}">
        <p14:creationId xmlns:p14="http://schemas.microsoft.com/office/powerpoint/2010/main" val="3398137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Read the title out</a:t>
            </a:r>
          </a:p>
          <a:p>
            <a:pPr marL="0" indent="0">
              <a:buFontTx/>
              <a:buNone/>
            </a:pPr>
            <a:endParaRPr lang="en-CA" sz="1200" b="1" dirty="0"/>
          </a:p>
          <a:p>
            <a:pPr marL="171450" indent="-171450">
              <a:buFontTx/>
              <a:buChar char="-"/>
            </a:pPr>
            <a:endParaRPr lang="en-CA" sz="1200" b="1" dirty="0"/>
          </a:p>
          <a:p>
            <a:pPr marL="171450" indent="-171450">
              <a:buFontTx/>
              <a:buChar char="-"/>
            </a:pPr>
            <a:r>
              <a:rPr lang="en-CA" sz="1200" b="1" dirty="0"/>
              <a:t>Bachelor tenants in 1960s-1990s buildings performed well: </a:t>
            </a:r>
            <a:r>
              <a:rPr lang="en-CA" sz="1200" dirty="0"/>
              <a:t>These are likely long term tenants on non-employment income.</a:t>
            </a:r>
          </a:p>
          <a:p>
            <a:pPr marL="171450" indent="-171450">
              <a:buFontTx/>
              <a:buChar char="-"/>
            </a:pPr>
            <a:endParaRPr lang="en-CA" sz="1200" dirty="0"/>
          </a:p>
          <a:p>
            <a:pPr marL="171450" indent="-171450">
              <a:buFontTx/>
              <a:buChar char="-"/>
            </a:pPr>
            <a:r>
              <a:rPr lang="en-CA" sz="1200" b="1" dirty="0"/>
              <a:t>1 bed units had the highest rate of deferrals: </a:t>
            </a:r>
            <a:r>
              <a:rPr lang="en-CA" sz="1200" dirty="0"/>
              <a:t>These are entry level tenants who were probably stretching to get into that unit size. </a:t>
            </a:r>
          </a:p>
          <a:p>
            <a:pPr marL="171450" indent="-171450">
              <a:buFontTx/>
              <a:buChar char="-"/>
            </a:pPr>
            <a:endParaRPr lang="en-CA" sz="1200" dirty="0"/>
          </a:p>
          <a:p>
            <a:pPr marL="171450" indent="-171450">
              <a:buFontTx/>
              <a:buChar char="-"/>
            </a:pPr>
            <a:r>
              <a:rPr lang="en-CA" sz="1200" b="1" dirty="0"/>
              <a:t>3 bed tenants largely paid their rent: </a:t>
            </a:r>
            <a:r>
              <a:rPr lang="en-CA" sz="1200" dirty="0"/>
              <a:t>Again, these are probably longer term tenants.</a:t>
            </a:r>
            <a:endParaRPr lang="en-US" sz="12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31</a:t>
            </a:fld>
            <a:endParaRPr lang="en-US" dirty="0"/>
          </a:p>
        </p:txBody>
      </p:sp>
    </p:spTree>
    <p:extLst>
      <p:ext uri="{BB962C8B-B14F-4D97-AF65-F5344CB8AC3E}">
        <p14:creationId xmlns:p14="http://schemas.microsoft.com/office/powerpoint/2010/main" val="3937059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t>Read the title out</a:t>
            </a:r>
          </a:p>
          <a:p>
            <a:pPr marL="0" indent="0">
              <a:buFontTx/>
              <a:buNone/>
            </a:pPr>
            <a:endParaRPr lang="en-CA" sz="1600" b="1" dirty="0"/>
          </a:p>
          <a:p>
            <a:pPr marL="171450" indent="-171450">
              <a:buFontTx/>
              <a:buChar char="-"/>
            </a:pPr>
            <a:endParaRPr lang="en-CA" sz="1600" b="1" dirty="0"/>
          </a:p>
          <a:p>
            <a:pPr marL="171450" indent="-171450">
              <a:buFontTx/>
              <a:buChar char="-"/>
            </a:pPr>
            <a:r>
              <a:rPr lang="en-CA" sz="1600" b="1" dirty="0"/>
              <a:t>1 and 2 bed tenants had the highest rates of deferrals: </a:t>
            </a:r>
            <a:r>
              <a:rPr lang="en-CA" sz="1600" dirty="0"/>
              <a:t>They’re probably tenants who were reaching financially to get in the building.</a:t>
            </a:r>
          </a:p>
          <a:p>
            <a:pPr marL="171450" indent="-171450">
              <a:buFontTx/>
              <a:buChar char="-"/>
            </a:pPr>
            <a:endParaRPr lang="en-CA" sz="1600" dirty="0"/>
          </a:p>
          <a:p>
            <a:pPr marL="171450" indent="-171450">
              <a:buFontTx/>
              <a:buChar char="-"/>
            </a:pPr>
            <a:r>
              <a:rPr lang="en-CA" sz="1600" b="1" dirty="0"/>
              <a:t>3 bedroom tenants in new buildings had a much lower rate of deferrals. </a:t>
            </a:r>
            <a:r>
              <a:rPr lang="en-CA" sz="1600" dirty="0"/>
              <a:t>These are strong rents, and the tenants are probably more stable than tenants in the other unit sizes.</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32</a:t>
            </a:fld>
            <a:endParaRPr lang="en-US" dirty="0"/>
          </a:p>
        </p:txBody>
      </p:sp>
    </p:spTree>
    <p:extLst>
      <p:ext uri="{BB962C8B-B14F-4D97-AF65-F5344CB8AC3E}">
        <p14:creationId xmlns:p14="http://schemas.microsoft.com/office/powerpoint/2010/main" val="193498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Our best applicants did the best: </a:t>
            </a:r>
            <a:r>
              <a:rPr lang="en-US" sz="1600" b="0" dirty="0"/>
              <a:t>You have to choose your tenants wisely. A bad tenant before was a bad tenant April 1</a:t>
            </a:r>
            <a:r>
              <a:rPr lang="en-US" sz="1600" b="0" baseline="30000" dirty="0"/>
              <a:t>st</a:t>
            </a:r>
            <a:r>
              <a:rPr lang="en-US" sz="1600" b="0" dirty="0"/>
              <a:t>. A good tenant before was still a good tenant. </a:t>
            </a:r>
          </a:p>
          <a:p>
            <a:endParaRPr lang="en-US" sz="1600" b="1" dirty="0"/>
          </a:p>
          <a:p>
            <a:r>
              <a:rPr lang="en-US" sz="1600" b="1" dirty="0"/>
              <a:t>About May 1</a:t>
            </a:r>
            <a:r>
              <a:rPr lang="en-US" sz="1600" b="1" baseline="30000" dirty="0"/>
              <a:t>st</a:t>
            </a:r>
            <a:r>
              <a:rPr lang="en-US" sz="1600" b="1" dirty="0"/>
              <a:t>: If we have something worthwhile to say we’ll report back, but not unless it’s worthwhile. </a:t>
            </a:r>
          </a:p>
        </p:txBody>
      </p:sp>
      <p:sp>
        <p:nvSpPr>
          <p:cNvPr id="4" name="Slide Number Placeholder 3"/>
          <p:cNvSpPr>
            <a:spLocks noGrp="1"/>
          </p:cNvSpPr>
          <p:nvPr>
            <p:ph type="sldNum" sz="quarter" idx="5"/>
          </p:nvPr>
        </p:nvSpPr>
        <p:spPr/>
        <p:txBody>
          <a:bodyPr/>
          <a:lstStyle/>
          <a:p>
            <a:fld id="{C256D97B-D578-4E47-9502-D1473019D735}" type="slidenum">
              <a:rPr lang="en-US" smtClean="0"/>
              <a:pPr/>
              <a:t>34</a:t>
            </a:fld>
            <a:endParaRPr lang="en-US" dirty="0"/>
          </a:p>
        </p:txBody>
      </p:sp>
    </p:spTree>
    <p:extLst>
      <p:ext uri="{BB962C8B-B14F-4D97-AF65-F5344CB8AC3E}">
        <p14:creationId xmlns:p14="http://schemas.microsoft.com/office/powerpoint/2010/main" val="96729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BIG YELLOW TAXI – We got a call from CRTC saying we weren’t playing enough Canadian content, so that was </a:t>
            </a:r>
            <a:r>
              <a:rPr lang="en-CA" sz="1600" dirty="0" err="1"/>
              <a:t>Jonie</a:t>
            </a:r>
            <a:r>
              <a:rPr lang="en-CA" sz="1600" dirty="0"/>
              <a:t> Mitchell, born in Alberta, Big Yellow Taxi</a:t>
            </a:r>
          </a:p>
          <a:p>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I take some solace in what Benjamin Tal said yesterday: ‘this is a crisis that has an end game. And it’s a vaccine and this thing is over.’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The rent problem is a rounding error in the greater economy, not for you today, but in the grand scheme of the economy.</a:t>
            </a:r>
          </a:p>
          <a:p>
            <a:pPr lvl="0"/>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a:t>
            </a:fld>
            <a:endParaRPr lang="en-US" dirty="0"/>
          </a:p>
        </p:txBody>
      </p:sp>
    </p:spTree>
    <p:extLst>
      <p:ext uri="{BB962C8B-B14F-4D97-AF65-F5344CB8AC3E}">
        <p14:creationId xmlns:p14="http://schemas.microsoft.com/office/powerpoint/2010/main" val="22698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Watch our previous webinars.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April wasn’t as bad as we thought so let’s not get carried away.</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There might be more government announcements, so let’s wait for that.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Tenants are going to misbehave because they’re bored. For example they’re going to smoke in the building now.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highlight>
                  <a:srgbClr val="FFFF00"/>
                </a:highlight>
              </a:rPr>
              <a:t>I take some solace in what Benjamin Tal said yesterday: ‘this is a crisis that has an end game. And it’s a vaccine and this thing is over.’</a:t>
            </a:r>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35</a:t>
            </a:fld>
            <a:endParaRPr lang="en-US" dirty="0"/>
          </a:p>
        </p:txBody>
      </p:sp>
    </p:spTree>
    <p:extLst>
      <p:ext uri="{BB962C8B-B14F-4D97-AF65-F5344CB8AC3E}">
        <p14:creationId xmlns:p14="http://schemas.microsoft.com/office/powerpoint/2010/main" val="1961712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This is our fifth webinar on COVID and rent collection. </a:t>
            </a:r>
          </a:p>
          <a:p>
            <a:endParaRPr lang="en-CA" sz="1600" dirty="0"/>
          </a:p>
          <a:p>
            <a:r>
              <a:rPr lang="en-CA" sz="1600" dirty="0"/>
              <a:t>We don’t think there’s much more to say, other than what we have to say here today. And unless there’s a major change, we’re moving on to the next opportunity.</a:t>
            </a:r>
          </a:p>
          <a:p>
            <a:endParaRPr lang="en-CA" sz="1600" dirty="0"/>
          </a:p>
          <a:p>
            <a:r>
              <a:rPr lang="en-CA" sz="1600" dirty="0"/>
              <a:t>Our job is to eliminate your dangers, capture your opportunities, and reinforce your strengths. </a:t>
            </a:r>
          </a:p>
          <a:p>
            <a:endParaRPr lang="en-CA" sz="1600" dirty="0"/>
          </a:p>
          <a:p>
            <a:r>
              <a:rPr lang="en-CA" sz="1600" dirty="0"/>
              <a:t>COVID is clearly a danger. Now we want to next alert you to the best opportunity in Canada. And then, we’d like to help you focus your strengths on this opportunity. </a:t>
            </a:r>
          </a:p>
          <a:p>
            <a:endParaRPr lang="en-CA" sz="1600" dirty="0"/>
          </a:p>
          <a:p>
            <a:r>
              <a:rPr lang="en-CA" sz="1600" dirty="0"/>
              <a:t>While COVID is still here, we look forward to this being in the </a:t>
            </a:r>
            <a:r>
              <a:rPr lang="en-CA" sz="1600" dirty="0" err="1"/>
              <a:t>rearview</a:t>
            </a:r>
            <a:r>
              <a:rPr lang="en-CA" sz="1600" dirty="0"/>
              <a:t> mirror. </a:t>
            </a:r>
          </a:p>
          <a:p>
            <a:endParaRPr lang="en-CA" sz="1600" dirty="0"/>
          </a:p>
          <a:p>
            <a:r>
              <a:rPr lang="en-CA" sz="1600" dirty="0"/>
              <a:t>I’m looking ahead to what comes after this interesting period. </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37</a:t>
            </a:fld>
            <a:endParaRPr lang="en-US" dirty="0"/>
          </a:p>
        </p:txBody>
      </p:sp>
    </p:spTree>
    <p:extLst>
      <p:ext uri="{BB962C8B-B14F-4D97-AF65-F5344CB8AC3E}">
        <p14:creationId xmlns:p14="http://schemas.microsoft.com/office/powerpoint/2010/main" val="2443829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600" b="1" dirty="0"/>
              <a:t>Building apartments is about wealth creation. </a:t>
            </a:r>
            <a:r>
              <a:rPr lang="en-CA" sz="1600" dirty="0"/>
              <a:t>The apartment developers of the 1960s and 70s built successful portfolios that have been handed down to their children, and their children’s children. Building apartments is about wealth preservation, tax deferral and cash flow.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1600" dirty="0"/>
              <a:t>Home builders from the 1960s and 70s – many are gone and a lot of the profit they paid went to taxes, and there were no generational assets to hand to their children.</a:t>
            </a:r>
            <a:r>
              <a:rPr lang="en-CA" sz="1600" b="1" dirty="0"/>
              <a:t> Building homes is about making profit and paying tax.</a:t>
            </a: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39</a:t>
            </a:fld>
            <a:endParaRPr lang="en-US" dirty="0"/>
          </a:p>
        </p:txBody>
      </p:sp>
    </p:spTree>
    <p:extLst>
      <p:ext uri="{BB962C8B-B14F-4D97-AF65-F5344CB8AC3E}">
        <p14:creationId xmlns:p14="http://schemas.microsoft.com/office/powerpoint/2010/main" val="564526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600" b="1" dirty="0"/>
              <a:t>From a renter standpoint</a:t>
            </a:r>
            <a:r>
              <a:rPr lang="en-CA" sz="1600" dirty="0"/>
              <a:t>, there is an acute shortage of high quality rental product across the country – that’s not going to change.</a:t>
            </a:r>
            <a:endParaRPr lang="en-US" sz="1600" dirty="0"/>
          </a:p>
          <a:p>
            <a:pPr marL="0" indent="0">
              <a:buNone/>
            </a:pPr>
            <a:endParaRPr lang="en-US" sz="1600" dirty="0"/>
          </a:p>
          <a:p>
            <a:pPr lvl="0"/>
            <a:r>
              <a:rPr lang="en-CA" sz="1600" b="1" dirty="0"/>
              <a:t>From an investor standpoint</a:t>
            </a:r>
            <a:r>
              <a:rPr lang="en-CA" sz="1600" dirty="0"/>
              <a:t> (pension funds have money to deploy), most institutions are under-weighted in apartments. And they only want Class A product – apartment buildings that look like they’re office buildings. </a:t>
            </a:r>
            <a:r>
              <a:rPr lang="en-CA" sz="1600" i="1" dirty="0"/>
              <a:t>If you build it, renters will come, and investors will buy it.</a:t>
            </a:r>
            <a:br>
              <a:rPr lang="en-CA" sz="1600" dirty="0"/>
            </a:br>
            <a:endParaRPr lang="en-US" sz="1600" dirty="0"/>
          </a:p>
          <a:p>
            <a:pPr lvl="0"/>
            <a:r>
              <a:rPr lang="en-CA" sz="1600" b="1" dirty="0"/>
              <a:t>From a financing perspective:</a:t>
            </a:r>
            <a:r>
              <a:rPr lang="en-CA" sz="1600" dirty="0"/>
              <a:t> Construction and takeout financing is available right now at extraordinarily low interest rates for the foreseeable future.</a:t>
            </a:r>
            <a:br>
              <a:rPr lang="en-CA" sz="1600" dirty="0"/>
            </a:br>
            <a:endParaRPr lang="en-US" sz="1600" dirty="0"/>
          </a:p>
          <a:p>
            <a:r>
              <a:rPr lang="en-CA" sz="1600" b="1" dirty="0"/>
              <a:t>Land and Construction Costs</a:t>
            </a:r>
            <a:r>
              <a:rPr lang="en-CA" sz="1600" dirty="0"/>
              <a:t>: It’s also reasonable to assume that land costs and construction costs may come off in the near term</a:t>
            </a:r>
            <a:endParaRPr lang="en-US" sz="1600" dirty="0"/>
          </a:p>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40</a:t>
            </a:fld>
            <a:endParaRPr lang="en-US" dirty="0"/>
          </a:p>
        </p:txBody>
      </p:sp>
    </p:spTree>
    <p:extLst>
      <p:ext uri="{BB962C8B-B14F-4D97-AF65-F5344CB8AC3E}">
        <p14:creationId xmlns:p14="http://schemas.microsoft.com/office/powerpoint/2010/main" val="30110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4</a:t>
            </a:fld>
            <a:endParaRPr lang="en-US" dirty="0"/>
          </a:p>
        </p:txBody>
      </p:sp>
    </p:spTree>
    <p:extLst>
      <p:ext uri="{BB962C8B-B14F-4D97-AF65-F5344CB8AC3E}">
        <p14:creationId xmlns:p14="http://schemas.microsoft.com/office/powerpoint/2010/main" val="75753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This is our last webinar on COVID and rent collection. </a:t>
            </a:r>
          </a:p>
          <a:p>
            <a:endParaRPr lang="en-CA" sz="1600" dirty="0"/>
          </a:p>
          <a:p>
            <a:r>
              <a:rPr lang="en-CA" sz="1600" dirty="0"/>
              <a:t>We don’t think there’s much more to say, other than what we have to say here today. And unless there’s a major change, we’re moving on to the next opportunity.</a:t>
            </a:r>
          </a:p>
          <a:p>
            <a:endParaRPr lang="en-CA"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5</a:t>
            </a:fld>
            <a:endParaRPr lang="en-US" dirty="0"/>
          </a:p>
        </p:txBody>
      </p:sp>
    </p:spTree>
    <p:extLst>
      <p:ext uri="{BB962C8B-B14F-4D97-AF65-F5344CB8AC3E}">
        <p14:creationId xmlns:p14="http://schemas.microsoft.com/office/powerpoint/2010/main" val="60570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 got a call from a reporter last night from the Toronto Star. </a:t>
            </a:r>
          </a:p>
          <a:p>
            <a:endParaRPr lang="en-CA" sz="1600" dirty="0"/>
          </a:p>
          <a:p>
            <a:r>
              <a:rPr lang="en-CA" sz="1600" dirty="0"/>
              <a:t>What we’re doing is taking a conversation that Doug had with a reporter, and trying to interpret that into legislation. </a:t>
            </a:r>
          </a:p>
          <a:p>
            <a:endParaRPr lang="en-CA" sz="1600" dirty="0"/>
          </a:p>
          <a:p>
            <a:r>
              <a:rPr lang="en-CA" sz="1600" dirty="0"/>
              <a:t>It’s more complicated than tenants just not paying rent. The province has suspended eviction hearings at the Landlord Tenant Board for the duration of this pandemic. It doesn’t mean that tenants don’t have to pay their rent. </a:t>
            </a:r>
            <a:r>
              <a:rPr lang="en-CA" sz="1600" b="1" dirty="0"/>
              <a:t>It’s a deferral of rent.</a:t>
            </a:r>
          </a:p>
          <a:p>
            <a:endParaRPr lang="en-CA" sz="1600" b="1" dirty="0"/>
          </a:p>
          <a:p>
            <a:r>
              <a:rPr lang="en-CA" sz="1600" b="1" dirty="0"/>
              <a:t>And to imply anything else would be irresponsible and negligent. </a:t>
            </a:r>
          </a:p>
          <a:p>
            <a:endParaRPr lang="en-CA" sz="1600" b="1" dirty="0"/>
          </a:p>
          <a:p>
            <a:r>
              <a:rPr lang="en-CA" sz="1600" b="0" dirty="0"/>
              <a:t>Enough said about this, but I did confirm with the Toronto Star reporter that she had paid her rent.</a:t>
            </a:r>
            <a:endParaRPr lang="en-US" sz="1600" b="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6</a:t>
            </a:fld>
            <a:endParaRPr lang="en-US" dirty="0"/>
          </a:p>
        </p:txBody>
      </p:sp>
    </p:spTree>
    <p:extLst>
      <p:ext uri="{BB962C8B-B14F-4D97-AF65-F5344CB8AC3E}">
        <p14:creationId xmlns:p14="http://schemas.microsoft.com/office/powerpoint/2010/main" val="379880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284 responses, and we got </a:t>
            </a:r>
            <a:r>
              <a:rPr lang="en-CA" b="1" dirty="0"/>
              <a:t>detailed responses</a:t>
            </a:r>
            <a:r>
              <a:rPr lang="en-CA" b="0" dirty="0"/>
              <a:t> about 2,400 rental units.</a:t>
            </a:r>
            <a:endParaRPr lang="en-US"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8</a:t>
            </a:fld>
            <a:endParaRPr lang="en-US" dirty="0"/>
          </a:p>
        </p:txBody>
      </p:sp>
    </p:spTree>
    <p:extLst>
      <p:ext uri="{BB962C8B-B14F-4D97-AF65-F5344CB8AC3E}">
        <p14:creationId xmlns:p14="http://schemas.microsoft.com/office/powerpoint/2010/main" val="49011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If we were to pick a general number…</a:t>
            </a:r>
          </a:p>
          <a:p>
            <a:endParaRPr lang="en-CA" sz="1600" dirty="0"/>
          </a:p>
          <a:p>
            <a:r>
              <a:rPr lang="en-CA" sz="1600" dirty="0"/>
              <a:t>It didn’t come in on April 1</a:t>
            </a:r>
            <a:r>
              <a:rPr lang="en-CA" sz="1600" baseline="30000" dirty="0"/>
              <a:t>st</a:t>
            </a:r>
            <a:r>
              <a:rPr lang="en-CA" sz="1600" dirty="0"/>
              <a:t>, and it’s still trickling in. </a:t>
            </a:r>
          </a:p>
          <a:p>
            <a:endParaRPr lang="en-CA" sz="1600" dirty="0"/>
          </a:p>
          <a:p>
            <a:r>
              <a:rPr lang="en-CA" sz="1600" dirty="0"/>
              <a:t>From our research in the survey and from calling big landlords across Canada, we can conclude that generally across the board, 85% of tenants paid rent April 1</a:t>
            </a:r>
            <a:r>
              <a:rPr lang="en-CA" sz="1600" baseline="30000" dirty="0"/>
              <a:t>st</a:t>
            </a:r>
            <a:r>
              <a:rPr lang="en-CA" sz="1600" dirty="0"/>
              <a:t>.</a:t>
            </a:r>
          </a:p>
          <a:p>
            <a:endParaRPr lang="en-CA" sz="1600" dirty="0"/>
          </a:p>
          <a:p>
            <a:r>
              <a:rPr lang="en-CA" sz="1600" dirty="0"/>
              <a:t>There’s a lot of variation in that 85% number, and we’re going to get to that shortly in our survey results.</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9</a:t>
            </a:fld>
            <a:endParaRPr lang="en-US" dirty="0"/>
          </a:p>
        </p:txBody>
      </p:sp>
    </p:spTree>
    <p:extLst>
      <p:ext uri="{BB962C8B-B14F-4D97-AF65-F5344CB8AC3E}">
        <p14:creationId xmlns:p14="http://schemas.microsoft.com/office/powerpoint/2010/main" val="219930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b="1" dirty="0"/>
              <a:t>Here’s how things </a:t>
            </a:r>
            <a:r>
              <a:rPr lang="en-CA" sz="1600" b="1" dirty="0" err="1"/>
              <a:t>shaked</a:t>
            </a:r>
            <a:r>
              <a:rPr lang="en-CA" sz="1600" b="1" dirty="0"/>
              <a:t> out:</a:t>
            </a:r>
          </a:p>
          <a:p>
            <a:endParaRPr lang="en-CA" sz="1600" b="1" dirty="0"/>
          </a:p>
          <a:p>
            <a:r>
              <a:rPr lang="en-CA" sz="1600" b="1" dirty="0"/>
              <a:t>C-class buildings suffered a lot more than we thought they would.</a:t>
            </a:r>
          </a:p>
          <a:p>
            <a:endParaRPr lang="en-CA" sz="1600" dirty="0"/>
          </a:p>
          <a:p>
            <a:r>
              <a:rPr lang="en-CA" sz="1600" b="1" dirty="0"/>
              <a:t>And student housing performed better than we expected.</a:t>
            </a:r>
          </a:p>
          <a:p>
            <a:endParaRPr lang="en-CA" sz="1600" b="1" dirty="0"/>
          </a:p>
          <a:p>
            <a:r>
              <a:rPr lang="en-CA" sz="1600" b="1" dirty="0"/>
              <a:t>Top of market buildings did better than we thought.</a:t>
            </a:r>
          </a:p>
          <a:p>
            <a:endParaRPr lang="en-CA" sz="1600" dirty="0"/>
          </a:p>
          <a:p>
            <a:r>
              <a:rPr lang="en-CA" sz="1600" dirty="0"/>
              <a:t>New apartment construction buildings in lease up will remain a challenge, and we have a program to help if you’re in this situation. </a:t>
            </a:r>
            <a:endParaRPr lang="en-US" sz="1600" dirty="0"/>
          </a:p>
        </p:txBody>
      </p:sp>
      <p:sp>
        <p:nvSpPr>
          <p:cNvPr id="4" name="Slide Number Placeholder 3"/>
          <p:cNvSpPr>
            <a:spLocks noGrp="1"/>
          </p:cNvSpPr>
          <p:nvPr>
            <p:ph type="sldNum" sz="quarter" idx="5"/>
          </p:nvPr>
        </p:nvSpPr>
        <p:spPr/>
        <p:txBody>
          <a:bodyPr/>
          <a:lstStyle/>
          <a:p>
            <a:fld id="{C256D97B-D578-4E47-9502-D1473019D735}" type="slidenum">
              <a:rPr lang="en-US" smtClean="0"/>
              <a:pPr/>
              <a:t>11</a:t>
            </a:fld>
            <a:endParaRPr lang="en-US" dirty="0"/>
          </a:p>
        </p:txBody>
      </p:sp>
    </p:spTree>
    <p:extLst>
      <p:ext uri="{BB962C8B-B14F-4D97-AF65-F5344CB8AC3E}">
        <p14:creationId xmlns:p14="http://schemas.microsoft.com/office/powerpoint/2010/main" val="15724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 Id="rId5" Type="http://schemas.openxmlformats.org/officeDocument/2006/relationships/image" Target="../media/image9.emf"/><Relationship Id="rId4" Type="http://schemas.openxmlformats.org/officeDocument/2006/relationships/image" Target="../media/image1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5007-52C5-481E-AC4E-22F1EA3EB655}"/>
              </a:ext>
            </a:extLst>
          </p:cNvPr>
          <p:cNvSpPr/>
          <p:nvPr userDrawn="1"/>
        </p:nvSpPr>
        <p:spPr>
          <a:xfrm>
            <a:off x="581025" y="6115988"/>
            <a:ext cx="1438275" cy="637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09379DFE-8CC7-4816-8D07-2990BD0C6BB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310043"/>
          </a:xfrm>
          <a:prstGeom prst="rect">
            <a:avLst/>
          </a:prstGeom>
        </p:spPr>
      </p:pic>
      <p:sp>
        <p:nvSpPr>
          <p:cNvPr id="8" name="Rectangle 7">
            <a:extLst>
              <a:ext uri="{FF2B5EF4-FFF2-40B4-BE49-F238E27FC236}">
                <a16:creationId xmlns:a16="http://schemas.microsoft.com/office/drawing/2014/main" id="{FED78389-7349-4E1B-9673-6587F2C6A96B}"/>
              </a:ext>
            </a:extLst>
          </p:cNvPr>
          <p:cNvSpPr/>
          <p:nvPr userDrawn="1"/>
        </p:nvSpPr>
        <p:spPr>
          <a:xfrm>
            <a:off x="0" y="246045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DD31825-4F9D-4AF7-B830-CAC086EF9E47}"/>
              </a:ext>
            </a:extLst>
          </p:cNvPr>
          <p:cNvSpPr/>
          <p:nvPr userDrawn="1"/>
        </p:nvSpPr>
        <p:spPr>
          <a:xfrm>
            <a:off x="0" y="2673591"/>
            <a:ext cx="12192000" cy="1501288"/>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879423" y="2673591"/>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4906003"/>
            <a:ext cx="8534400" cy="140404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id="{DBD27FB4-18CC-4C04-ABA7-139E9A5BF2EB}"/>
              </a:ext>
            </a:extLst>
          </p:cNvPr>
          <p:cNvSpPr>
            <a:spLocks noGrp="1"/>
          </p:cNvSpPr>
          <p:nvPr>
            <p:ph type="sldNum" sz="quarter" idx="10"/>
          </p:nvPr>
        </p:nvSpPr>
        <p:spPr/>
        <p:txBody>
          <a:bodyPr/>
          <a:lstStyle/>
          <a:p>
            <a:fld id="{48A509F8-7C13-4B3F-907D-4501D93D086E}" type="slidenum">
              <a:rPr lang="en-CA" smtClean="0"/>
              <a:pPr/>
              <a:t>‹#›</a:t>
            </a:fld>
            <a:endParaRPr lang="en-CA" dirty="0"/>
          </a:p>
        </p:txBody>
      </p:sp>
      <p:pic>
        <p:nvPicPr>
          <p:cNvPr id="11" name="Picture 10">
            <a:extLst>
              <a:ext uri="{FF2B5EF4-FFF2-40B4-BE49-F238E27FC236}">
                <a16:creationId xmlns:a16="http://schemas.microsoft.com/office/drawing/2014/main" id="{81E75CD0-7903-44FE-A551-C76B96D5D9A1}"/>
              </a:ext>
            </a:extLst>
          </p:cNvPr>
          <p:cNvPicPr>
            <a:picLocks noChangeAspect="1"/>
          </p:cNvPicPr>
          <p:nvPr userDrawn="1"/>
        </p:nvPicPr>
        <p:blipFill>
          <a:blip r:embed="rId3"/>
          <a:stretch>
            <a:fillRect/>
          </a:stretch>
        </p:blipFill>
        <p:spPr>
          <a:xfrm>
            <a:off x="879423" y="421953"/>
            <a:ext cx="2106547" cy="844872"/>
          </a:xfrm>
          <a:prstGeom prst="rect">
            <a:avLst/>
          </a:prstGeom>
        </p:spPr>
      </p:pic>
      <p:pic>
        <p:nvPicPr>
          <p:cNvPr id="10" name="Picture 9">
            <a:extLst>
              <a:ext uri="{FF2B5EF4-FFF2-40B4-BE49-F238E27FC236}">
                <a16:creationId xmlns:a16="http://schemas.microsoft.com/office/drawing/2014/main" id="{FFBF0A65-86A3-4639-BDCA-D875CD053E0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05115" y="4906003"/>
            <a:ext cx="2030569" cy="1130845"/>
          </a:xfrm>
          <a:prstGeom prst="rect">
            <a:avLst/>
          </a:prstGeom>
        </p:spPr>
      </p:pic>
    </p:spTree>
    <p:extLst>
      <p:ext uri="{BB962C8B-B14F-4D97-AF65-F5344CB8AC3E}">
        <p14:creationId xmlns:p14="http://schemas.microsoft.com/office/powerpoint/2010/main" val="156247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289677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chemeClr val="lt1"/>
              </a:solidFill>
              <a:latin typeface="+mn-lt"/>
              <a:ea typeface="+mn-ea"/>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868173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pPr/>
              <a:t>‹#›</a:t>
            </a:fld>
            <a:endParaRPr lang="en-CA" altLang="en-US" dirty="0"/>
          </a:p>
        </p:txBody>
      </p:sp>
    </p:spTree>
    <p:extLst>
      <p:ext uri="{BB962C8B-B14F-4D97-AF65-F5344CB8AC3E}">
        <p14:creationId xmlns:p14="http://schemas.microsoft.com/office/powerpoint/2010/main" val="31656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pPr/>
              <a:t>‹#›</a:t>
            </a:fld>
            <a:endParaRPr lang="en-CA" altLang="en-US" dirty="0"/>
          </a:p>
        </p:txBody>
      </p:sp>
    </p:spTree>
    <p:extLst>
      <p:ext uri="{BB962C8B-B14F-4D97-AF65-F5344CB8AC3E}">
        <p14:creationId xmlns:p14="http://schemas.microsoft.com/office/powerpoint/2010/main" val="794209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pPr/>
              <a:t>‹#›</a:t>
            </a:fld>
            <a:endParaRPr lang="en-CA" altLang="en-US" dirty="0"/>
          </a:p>
        </p:txBody>
      </p:sp>
    </p:spTree>
    <p:extLst>
      <p:ext uri="{BB962C8B-B14F-4D97-AF65-F5344CB8AC3E}">
        <p14:creationId xmlns:p14="http://schemas.microsoft.com/office/powerpoint/2010/main" val="927740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pPr/>
              <a:t>‹#›</a:t>
            </a:fld>
            <a:endParaRPr lang="en-CA" altLang="en-US" dirty="0"/>
          </a:p>
        </p:txBody>
      </p:sp>
    </p:spTree>
    <p:extLst>
      <p:ext uri="{BB962C8B-B14F-4D97-AF65-F5344CB8AC3E}">
        <p14:creationId xmlns:p14="http://schemas.microsoft.com/office/powerpoint/2010/main" val="24919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pPr/>
              <a:t>‹#›</a:t>
            </a:fld>
            <a:endParaRPr lang="en-CA" altLang="en-US" dirty="0"/>
          </a:p>
        </p:txBody>
      </p:sp>
    </p:spTree>
    <p:extLst>
      <p:ext uri="{BB962C8B-B14F-4D97-AF65-F5344CB8AC3E}">
        <p14:creationId xmlns:p14="http://schemas.microsoft.com/office/powerpoint/2010/main" val="308174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pPr/>
              <a:t>‹#›</a:t>
            </a:fld>
            <a:endParaRPr lang="en-CA" altLang="en-US" dirty="0"/>
          </a:p>
        </p:txBody>
      </p:sp>
    </p:spTree>
    <p:extLst>
      <p:ext uri="{BB962C8B-B14F-4D97-AF65-F5344CB8AC3E}">
        <p14:creationId xmlns:p14="http://schemas.microsoft.com/office/powerpoint/2010/main" val="2258576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pPr/>
              <a:t>‹#›</a:t>
            </a:fld>
            <a:endParaRPr lang="en-CA" altLang="en-US" dirty="0"/>
          </a:p>
        </p:txBody>
      </p:sp>
    </p:spTree>
    <p:extLst>
      <p:ext uri="{BB962C8B-B14F-4D97-AF65-F5344CB8AC3E}">
        <p14:creationId xmlns:p14="http://schemas.microsoft.com/office/powerpoint/2010/main" val="290364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pPr/>
              <a:t>‹#›</a:t>
            </a:fld>
            <a:endParaRPr lang="en-CA" altLang="en-US" dirty="0"/>
          </a:p>
        </p:txBody>
      </p:sp>
    </p:spTree>
    <p:extLst>
      <p:ext uri="{BB962C8B-B14F-4D97-AF65-F5344CB8AC3E}">
        <p14:creationId xmlns:p14="http://schemas.microsoft.com/office/powerpoint/2010/main" val="149118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24EF7B-44A7-4479-8A67-9365B91D86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5" name="Rectangle 4">
            <a:extLst>
              <a:ext uri="{FF2B5EF4-FFF2-40B4-BE49-F238E27FC236}">
                <a16:creationId xmlns:a16="http://schemas.microsoft.com/office/drawing/2014/main" id="{DAF3306A-FF60-4D69-8F92-EF9E4A0036A0}"/>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6F6E8F69-1BC6-4224-A8D3-8FE6A0D07448}"/>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93577" y="127135"/>
            <a:ext cx="11604846" cy="1069798"/>
          </a:xfrm>
        </p:spPr>
        <p:txBody>
          <a:bodyPr/>
          <a:lstStyle>
            <a:lvl1pPr>
              <a:defRPr>
                <a:solidFill>
                  <a:srgbClr val="002868"/>
                </a:solidFill>
              </a:defRPr>
            </a:lvl1pPr>
          </a:lstStyle>
          <a:p>
            <a:r>
              <a:rPr lang="en-US" dirty="0"/>
              <a:t>Click to edit Master title style</a:t>
            </a:r>
          </a:p>
        </p:txBody>
      </p:sp>
      <p:sp>
        <p:nvSpPr>
          <p:cNvPr id="3" name="Content Placeholder 2"/>
          <p:cNvSpPr>
            <a:spLocks noGrp="1"/>
          </p:cNvSpPr>
          <p:nvPr>
            <p:ph idx="1"/>
          </p:nvPr>
        </p:nvSpPr>
        <p:spPr>
          <a:xfrm>
            <a:off x="293577" y="1637676"/>
            <a:ext cx="11604846"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48A509F8-7C13-4B3F-907D-4501D93D086E}" type="slidenum">
              <a:rPr lang="en-CA" smtClean="0"/>
              <a:pPr/>
              <a:t>‹#›</a:t>
            </a:fld>
            <a:endParaRPr lang="en-CA"/>
          </a:p>
        </p:txBody>
      </p:sp>
      <p:pic>
        <p:nvPicPr>
          <p:cNvPr id="7" name="Picture 6">
            <a:extLst>
              <a:ext uri="{FF2B5EF4-FFF2-40B4-BE49-F238E27FC236}">
                <a16:creationId xmlns:a16="http://schemas.microsoft.com/office/drawing/2014/main" id="{98F50B81-5510-4FD5-823E-6DF2331D9A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23829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pPr/>
              <a:t>‹#›</a:t>
            </a:fld>
            <a:endParaRPr lang="en-CA" altLang="en-US" dirty="0"/>
          </a:p>
        </p:txBody>
      </p:sp>
    </p:spTree>
    <p:extLst>
      <p:ext uri="{BB962C8B-B14F-4D97-AF65-F5344CB8AC3E}">
        <p14:creationId xmlns:p14="http://schemas.microsoft.com/office/powerpoint/2010/main" val="2768263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3476356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400708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solidFill>
                  <a:srgbClr val="63666A"/>
                </a:solidFill>
              </a:rPr>
              <a:pPr/>
              <a:t>‹#›</a:t>
            </a:fld>
            <a:endParaRPr lang="en-CA" altLang="en-US" dirty="0">
              <a:solidFill>
                <a:srgbClr val="63666A"/>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423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D0E73926-7DD0-482C-9C61-4508AF26D67E}" type="slidenum">
              <a:rPr lang="en-CA" altLang="en-US" smtClean="0">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686434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448943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89349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73248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6643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240542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309249A-B318-42F8-A297-D7E64CF914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12" name="Rectangle 11">
            <a:extLst>
              <a:ext uri="{FF2B5EF4-FFF2-40B4-BE49-F238E27FC236}">
                <a16:creationId xmlns:a16="http://schemas.microsoft.com/office/drawing/2014/main" id="{465014A7-8972-4BEE-B16D-9044301B8D30}"/>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0E105CBE-D11E-4CA0-AB9D-1101E50FCC35}"/>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fld id="{48A509F8-7C13-4B3F-907D-4501D93D086E}" type="slidenum">
              <a:rPr lang="en-CA" smtClean="0"/>
              <a:pPr/>
              <a:t>‹#›</a:t>
            </a:fld>
            <a:endParaRPr lang="en-CA"/>
          </a:p>
        </p:txBody>
      </p:sp>
      <p:pic>
        <p:nvPicPr>
          <p:cNvPr id="10" name="Picture 9">
            <a:extLst>
              <a:ext uri="{FF2B5EF4-FFF2-40B4-BE49-F238E27FC236}">
                <a16:creationId xmlns:a16="http://schemas.microsoft.com/office/drawing/2014/main" id="{3EFD92C7-C400-47C2-9FD7-07E17AE1C9F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3863017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85472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2875209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557731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9" name="Rectangle 8"/>
          <p:cNvSpPr/>
          <p:nvPr userDrawn="1"/>
        </p:nvSpPr>
        <p:spPr>
          <a:xfrm>
            <a:off x="0" y="3160185"/>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8" name="Rectangle 7"/>
          <p:cNvSpPr>
            <a:spLocks noChangeArrowheads="1"/>
          </p:cNvSpPr>
          <p:nvPr userDrawn="1"/>
        </p:nvSpPr>
        <p:spPr bwMode="auto">
          <a:xfrm>
            <a:off x="0" y="0"/>
            <a:ext cx="12192000" cy="3160184"/>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grpSp>
        <p:nvGrpSpPr>
          <p:cNvPr id="10" name="Group 13"/>
          <p:cNvGrpSpPr>
            <a:grpSpLocks/>
          </p:cNvGrpSpPr>
          <p:nvPr userDrawn="1"/>
        </p:nvGrpSpPr>
        <p:grpSpPr bwMode="auto">
          <a:xfrm>
            <a:off x="0" y="5270501"/>
            <a:ext cx="12192000" cy="1587500"/>
            <a:chOff x="0" y="5667947"/>
            <a:chExt cx="9144000" cy="1190052"/>
          </a:xfrm>
        </p:grpSpPr>
        <p:sp>
          <p:nvSpPr>
            <p:cNvPr id="11" name="Rectangle 10"/>
            <p:cNvSpPr/>
            <p:nvPr userDrawn="1"/>
          </p:nvSpPr>
          <p:spPr>
            <a:xfrm>
              <a:off x="0" y="5667947"/>
              <a:ext cx="9144000" cy="119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ndParaRPr>
            </a:p>
          </p:txBody>
        </p:sp>
        <p:pic>
          <p:nvPicPr>
            <p:cNvPr id="12" name="Picture 21"/>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227590" y="5851475"/>
              <a:ext cx="1554480" cy="6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73400" y="6269051"/>
              <a:ext cx="1085088"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2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0" y="423"/>
            <a:ext cx="12192000" cy="316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Placeholder 36"/>
          <p:cNvSpPr>
            <a:spLocks noGrp="1"/>
          </p:cNvSpPr>
          <p:nvPr>
            <p:ph type="body" sz="quarter" idx="12"/>
          </p:nvPr>
        </p:nvSpPr>
        <p:spPr>
          <a:xfrm>
            <a:off x="396804" y="3149876"/>
            <a:ext cx="8718723" cy="2142067"/>
          </a:xfrm>
          <a:prstGeom prst="rect">
            <a:avLst/>
          </a:prstGeom>
        </p:spPr>
        <p:txBody>
          <a:bodyPr/>
          <a:lstStyle>
            <a:lvl1pPr marL="0" indent="0">
              <a:buNone/>
              <a:defRPr sz="5333">
                <a:solidFill>
                  <a:schemeClr val="bg1"/>
                </a:solidFill>
              </a:defRPr>
            </a:lvl1pPr>
          </a:lstStyle>
          <a:p>
            <a:pPr lvl="0"/>
            <a:r>
              <a:rPr lang="en-US"/>
              <a:t>Click to edit Master text styles</a:t>
            </a:r>
          </a:p>
        </p:txBody>
      </p:sp>
      <p:sp>
        <p:nvSpPr>
          <p:cNvPr id="17" name="Picture Placeholder 2"/>
          <p:cNvSpPr>
            <a:spLocks noGrp="1"/>
          </p:cNvSpPr>
          <p:nvPr>
            <p:ph type="pic" sz="quarter" idx="11"/>
          </p:nvPr>
        </p:nvSpPr>
        <p:spPr>
          <a:xfrm>
            <a:off x="-9832" y="1"/>
            <a:ext cx="12192000" cy="3157727"/>
          </a:xfrm>
          <a:prstGeom prst="rect">
            <a:avLst/>
          </a:prstGeom>
          <a:noFill/>
        </p:spPr>
        <p:txBody>
          <a:bodyPr vert="horz" tIns="914400" anchor="ctr" anchorCtr="0"/>
          <a:lstStyle>
            <a:lvl1pPr marL="0" indent="0" algn="ctr">
              <a:lnSpc>
                <a:spcPts val="3333"/>
              </a:lnSpc>
              <a:buNone/>
              <a:defRPr sz="3200">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grpSp>
        <p:nvGrpSpPr>
          <p:cNvPr id="20" name="Group 19"/>
          <p:cNvGrpSpPr/>
          <p:nvPr userDrawn="1"/>
        </p:nvGrpSpPr>
        <p:grpSpPr>
          <a:xfrm>
            <a:off x="7614315" y="3537669"/>
            <a:ext cx="4587517" cy="1936032"/>
            <a:chOff x="5710736" y="2653252"/>
            <a:chExt cx="3440638" cy="1452024"/>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r="36917" b="55974"/>
            <a:stretch/>
          </p:blipFill>
          <p:spPr>
            <a:xfrm>
              <a:off x="5962874" y="3006320"/>
              <a:ext cx="3181126" cy="1022755"/>
            </a:xfrm>
            <a:prstGeom prst="rect">
              <a:avLst/>
            </a:prstGeom>
          </p:spPr>
        </p:pic>
        <p:pic>
          <p:nvPicPr>
            <p:cNvPr id="22" name="Picture 21"/>
            <p:cNvPicPr>
              <a:picLocks noChangeAspect="1"/>
            </p:cNvPicPr>
            <p:nvPr/>
          </p:nvPicPr>
          <p:blipFill rotWithShape="1">
            <a:blip r:embed="rId5" cstate="email">
              <a:alphaModFix amt="51000"/>
              <a:extLst>
                <a:ext uri="{28A0092B-C50C-407E-A947-70E740481C1C}">
                  <a14:useLocalDpi xmlns:a14="http://schemas.microsoft.com/office/drawing/2010/main"/>
                </a:ext>
              </a:extLst>
            </a:blip>
            <a:srcRect r="37973" b="43178"/>
            <a:stretch/>
          </p:blipFill>
          <p:spPr>
            <a:xfrm>
              <a:off x="5710736" y="2653252"/>
              <a:ext cx="3440638" cy="1452024"/>
            </a:xfrm>
            <a:prstGeom prst="rect">
              <a:avLst/>
            </a:prstGeom>
          </p:spPr>
        </p:pic>
      </p:grpSp>
    </p:spTree>
    <p:extLst>
      <p:ext uri="{BB962C8B-B14F-4D97-AF65-F5344CB8AC3E}">
        <p14:creationId xmlns:p14="http://schemas.microsoft.com/office/powerpoint/2010/main" val="233125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2937933"/>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5" name="Rectangle 4"/>
          <p:cNvSpPr>
            <a:spLocks noChangeArrowheads="1"/>
          </p:cNvSpPr>
          <p:nvPr userDrawn="1"/>
        </p:nvSpPr>
        <p:spPr bwMode="auto">
          <a:xfrm>
            <a:off x="0" y="4944533"/>
            <a:ext cx="12192000" cy="1913467"/>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CA" sz="2400" dirty="0">
              <a:solidFill>
                <a:srgbClr val="FFFFFF"/>
              </a:solidFill>
              <a:latin typeface="Calibri"/>
            </a:endParaRPr>
          </a:p>
        </p:txBody>
      </p:sp>
      <p:sp>
        <p:nvSpPr>
          <p:cNvPr id="6" name="Rectangle 5"/>
          <p:cNvSpPr/>
          <p:nvPr userDrawn="1"/>
        </p:nvSpPr>
        <p:spPr>
          <a:xfrm>
            <a:off x="0" y="2783418"/>
            <a:ext cx="12192000" cy="2161116"/>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29" name="Picture Placeholder 2"/>
          <p:cNvSpPr>
            <a:spLocks noGrp="1"/>
          </p:cNvSpPr>
          <p:nvPr>
            <p:ph type="pic" sz="quarter" idx="12"/>
          </p:nvPr>
        </p:nvSpPr>
        <p:spPr>
          <a:xfrm>
            <a:off x="0" y="-32003"/>
            <a:ext cx="12192000" cy="2816457"/>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0" name="Picture Placeholder 2"/>
          <p:cNvSpPr>
            <a:spLocks noGrp="1"/>
          </p:cNvSpPr>
          <p:nvPr>
            <p:ph type="pic" sz="quarter" idx="13"/>
          </p:nvPr>
        </p:nvSpPr>
        <p:spPr>
          <a:xfrm>
            <a:off x="-1" y="4945184"/>
            <a:ext cx="12192000" cy="1912816"/>
          </a:xfrm>
          <a:prstGeom prst="rect">
            <a:avLst/>
          </a:prstGeom>
          <a:noFill/>
        </p:spPr>
        <p:txBody>
          <a:bodyPr vert="horz" tIns="914400" anchor="ctr" anchorCtr="0"/>
          <a:lstStyle>
            <a:lvl1pPr marL="0" indent="0" algn="ctr">
              <a:buNone/>
              <a:defRPr>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957313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1_Content">
    <p:spTree>
      <p:nvGrpSpPr>
        <p:cNvPr id="1" name=""/>
        <p:cNvGrpSpPr/>
        <p:nvPr/>
      </p:nvGrpSpPr>
      <p:grpSpPr>
        <a:xfrm>
          <a:off x="0" y="0"/>
          <a:ext cx="0" cy="0"/>
          <a:chOff x="0" y="0"/>
          <a:chExt cx="0" cy="0"/>
        </a:xfrm>
      </p:grpSpPr>
      <p:sp>
        <p:nvSpPr>
          <p:cNvPr id="2"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2"/>
          <p:cNvSpPr>
            <a:spLocks noGrp="1"/>
          </p:cNvSpPr>
          <p:nvPr>
            <p:ph idx="13"/>
          </p:nvPr>
        </p:nvSpPr>
        <p:spPr>
          <a:xfrm>
            <a:off x="771994" y="1524001"/>
            <a:ext cx="11182939"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a:xfrm>
            <a:off x="11148484" y="6127752"/>
            <a:ext cx="683683" cy="704849"/>
          </a:xfrm>
        </p:spPr>
        <p:txBody>
          <a:bodyPr/>
          <a:lstStyle>
            <a:lvl1pPr>
              <a:defRPr/>
            </a:lvl1pPr>
          </a:lstStyle>
          <a:p>
            <a:fld id="{A02678A4-6FE8-47A4-ACE3-551E84F38F36}" type="slidenum">
              <a:rPr lang="en-CA" altLang="en-US">
                <a:solidFill>
                  <a:srgbClr val="63666A"/>
                </a:solidFill>
              </a:rPr>
              <a:pPr/>
              <a:t>‹#›</a:t>
            </a:fld>
            <a:endParaRPr lang="en-CA" altLang="en-US" dirty="0">
              <a:solidFill>
                <a:srgbClr val="63666A"/>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149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D0E73926-7DD0-482C-9C61-4508AF26D67E}" type="slidenum">
              <a:rPr lang="en-CA" altLang="en-US" smtClean="0">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2561759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1_Two contents">
    <p:spTree>
      <p:nvGrpSpPr>
        <p:cNvPr id="1" name=""/>
        <p:cNvGrpSpPr/>
        <p:nvPr/>
      </p:nvGrpSpPr>
      <p:grpSpPr>
        <a:xfrm>
          <a:off x="0" y="0"/>
          <a:ext cx="0" cy="0"/>
          <a:chOff x="0" y="0"/>
          <a:chExt cx="0" cy="0"/>
        </a:xfrm>
      </p:grpSpPr>
      <p:sp>
        <p:nvSpPr>
          <p:cNvPr id="12" name="Content Placeholder 2"/>
          <p:cNvSpPr>
            <a:spLocks noGrp="1"/>
          </p:cNvSpPr>
          <p:nvPr>
            <p:ph idx="14"/>
          </p:nvPr>
        </p:nvSpPr>
        <p:spPr>
          <a:xfrm>
            <a:off x="771994"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6576506" y="1524001"/>
            <a:ext cx="5403828" cy="364179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21365D1-8964-48AF-AD2E-2B1A7733807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183067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1_Content images">
    <p:spTree>
      <p:nvGrpSpPr>
        <p:cNvPr id="1" name=""/>
        <p:cNvGrpSpPr/>
        <p:nvPr/>
      </p:nvGrpSpPr>
      <p:grpSpPr>
        <a:xfrm>
          <a:off x="0" y="0"/>
          <a:ext cx="0" cy="0"/>
          <a:chOff x="0" y="0"/>
          <a:chExt cx="0" cy="0"/>
        </a:xfrm>
      </p:grpSpPr>
      <p:sp>
        <p:nvSpPr>
          <p:cNvPr id="11" name="Content Placeholder 2"/>
          <p:cNvSpPr>
            <a:spLocks noGrp="1"/>
          </p:cNvSpPr>
          <p:nvPr>
            <p:ph idx="14"/>
          </p:nvPr>
        </p:nvSpPr>
        <p:spPr>
          <a:xfrm>
            <a:off x="771994" y="1524001"/>
            <a:ext cx="5403828" cy="3951225"/>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7" name="Content Placeholder 3"/>
          <p:cNvSpPr>
            <a:spLocks noGrp="1"/>
          </p:cNvSpPr>
          <p:nvPr>
            <p:ph sz="quarter" idx="15"/>
          </p:nvPr>
        </p:nvSpPr>
        <p:spPr>
          <a:xfrm>
            <a:off x="7021688" y="1548333"/>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9585B6C1-0E2C-4950-ABE2-482B7B2D274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781115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LIDE1_Chart">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914400" y="2055065"/>
            <a:ext cx="10363200" cy="2987803"/>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8"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7"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FF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6"/>
          </p:nvPr>
        </p:nvSpPr>
        <p:spPr>
          <a:xfrm>
            <a:off x="11148484" y="6127752"/>
            <a:ext cx="683683" cy="704849"/>
          </a:xfrm>
        </p:spPr>
        <p:txBody>
          <a:bodyPr/>
          <a:lstStyle>
            <a:lvl1pPr>
              <a:defRPr/>
            </a:lvl1pPr>
          </a:lstStyle>
          <a:p>
            <a:fld id="{67ECEE54-5C9D-42B2-9200-58833AFE7167}"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07457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B0A6A7-658A-47F3-93D0-623DBE57B0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13" name="Rectangle 12">
            <a:extLst>
              <a:ext uri="{FF2B5EF4-FFF2-40B4-BE49-F238E27FC236}">
                <a16:creationId xmlns:a16="http://schemas.microsoft.com/office/drawing/2014/main" id="{D2CA48BB-84E8-40BC-A28D-F27DD5FDA469}"/>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08834B8B-6B95-4502-9CFF-5EF7180E60F9}"/>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02634618-4378-4711-8363-E46382671D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1215108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LIDE2_Content">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3"/>
          </p:nvPr>
        </p:nvSpPr>
        <p:spPr>
          <a:xfrm>
            <a:off x="771994" y="1524001"/>
            <a:ext cx="11182939" cy="3727748"/>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55F5A4C2-8F07-438A-9966-44231DB4983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424356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2_Two content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7"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2"/>
          <p:cNvSpPr>
            <a:spLocks noGrp="1"/>
          </p:cNvSpPr>
          <p:nvPr>
            <p:ph idx="15"/>
          </p:nvPr>
        </p:nvSpPr>
        <p:spPr>
          <a:xfrm>
            <a:off x="6576506"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679B017B-262E-4AFF-942D-FDFFBCDB336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3640865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2_Content images">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4" name="Content Placeholder 2"/>
          <p:cNvSpPr>
            <a:spLocks noGrp="1"/>
          </p:cNvSpPr>
          <p:nvPr>
            <p:ph idx="14"/>
          </p:nvPr>
        </p:nvSpPr>
        <p:spPr>
          <a:xfrm>
            <a:off x="771994" y="1524001"/>
            <a:ext cx="5403828" cy="4571999"/>
          </a:xfrm>
          <a:prstGeom prst="rect">
            <a:avLst/>
          </a:prstGeom>
        </p:spPr>
        <p:txBody>
          <a:bodyPr/>
          <a:lstStyle>
            <a:lvl1pPr marL="380990" indent="-380990">
              <a:lnSpc>
                <a:spcPts val="2667"/>
              </a:lnSpc>
              <a:spcBef>
                <a:spcPts val="0"/>
              </a:spcBef>
              <a:spcAft>
                <a:spcPts val="1067"/>
              </a:spcAft>
              <a:buClr>
                <a:srgbClr val="D52B1E"/>
              </a:buClr>
              <a:buFont typeface="Arial" panose="020B0604020202020204" pitchFamily="34" charset="0"/>
              <a:buChar char="•"/>
              <a:defRPr sz="2400">
                <a:solidFill>
                  <a:schemeClr val="tx1">
                    <a:lumMod val="65000"/>
                    <a:lumOff val="35000"/>
                  </a:schemeClr>
                </a:solidFill>
                <a:latin typeface="Calibri" panose="020F0502020204030204" pitchFamily="34" charset="0"/>
                <a:cs typeface="Calibri" panose="020F0502020204030204" pitchFamily="34" charset="0"/>
              </a:defRPr>
            </a:lvl1pPr>
            <a:lvl2pPr marL="761981" indent="-380990">
              <a:lnSpc>
                <a:spcPts val="2400"/>
              </a:lnSpc>
              <a:spcBef>
                <a:spcPts val="0"/>
              </a:spcBef>
              <a:spcAft>
                <a:spcPts val="800"/>
              </a:spcAft>
              <a:buClr>
                <a:srgbClr val="D52B1E"/>
              </a:buClr>
              <a:buFont typeface="Arial" panose="020B0604020202020204" pitchFamily="34" charset="0"/>
              <a:buChar char="•"/>
              <a:defRPr sz="2133" baseline="0">
                <a:solidFill>
                  <a:schemeClr val="tx1">
                    <a:lumMod val="65000"/>
                    <a:lumOff val="35000"/>
                  </a:schemeClr>
                </a:solidFill>
                <a:latin typeface="Calibri" panose="020F0502020204030204" pitchFamily="34" charset="0"/>
                <a:cs typeface="Calibri" panose="020F0502020204030204" pitchFamily="34" charset="0"/>
              </a:defRPr>
            </a:lvl2pPr>
            <a:lvl3pPr marL="1142971" indent="-380990">
              <a:lnSpc>
                <a:spcPts val="2133"/>
              </a:lnSpc>
              <a:spcBef>
                <a:spcPts val="0"/>
              </a:spcBef>
              <a:spcAft>
                <a:spcPts val="533"/>
              </a:spcAft>
              <a:buClr>
                <a:srgbClr val="D52B1E"/>
              </a:buClr>
              <a:buFont typeface="Arial" panose="020B0604020202020204" pitchFamily="34" charset="0"/>
              <a:buChar char="•"/>
              <a:tabLst/>
              <a:defRPr sz="1867">
                <a:solidFill>
                  <a:schemeClr val="tx1">
                    <a:lumMod val="65000"/>
                    <a:lumOff val="35000"/>
                  </a:schemeClr>
                </a:solidFill>
                <a:latin typeface="Calibri" panose="020F0502020204030204" pitchFamily="34" charset="0"/>
                <a:cs typeface="Calibri" panose="020F0502020204030204" pitchFamily="34" charset="0"/>
              </a:defRPr>
            </a:lvl3pPr>
            <a:lvl4pPr marL="1523962" indent="-380990">
              <a:lnSpc>
                <a:spcPts val="2133"/>
              </a:lnSpc>
              <a:spcBef>
                <a:spcPts val="0"/>
              </a:spcBef>
              <a:spcAft>
                <a:spcPts val="533"/>
              </a:spcAft>
              <a:buClr>
                <a:srgbClr val="D52B1E"/>
              </a:buClr>
              <a:buFont typeface="Arial" panose="020B0604020202020204" pitchFamily="34" charset="0"/>
              <a:buChar char="•"/>
              <a:defRPr sz="1867" baseline="0">
                <a:solidFill>
                  <a:schemeClr val="tx1">
                    <a:lumMod val="65000"/>
                    <a:lumOff val="35000"/>
                  </a:schemeClr>
                </a:solidFill>
                <a:latin typeface="Calibri" panose="020F0502020204030204" pitchFamily="34" charset="0"/>
                <a:cs typeface="Calibri" panose="020F0502020204030204" pitchFamily="34" charset="0"/>
              </a:defRPr>
            </a:lvl4pPr>
            <a:lvl5pPr marL="1904952" indent="-380990">
              <a:lnSpc>
                <a:spcPts val="2133"/>
              </a:lnSpc>
              <a:spcBef>
                <a:spcPts val="0"/>
              </a:spcBef>
              <a:spcAft>
                <a:spcPts val="533"/>
              </a:spcAft>
              <a:buClr>
                <a:srgbClr val="D52B1E"/>
              </a:buClr>
              <a:buFont typeface="Arial" panose="020B0604020202020204" pitchFamily="34" charset="0"/>
              <a:buChar char="•"/>
              <a:defRPr sz="1867">
                <a:solidFill>
                  <a:schemeClr val="tx1">
                    <a:lumMod val="65000"/>
                    <a:lumOff val="35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8" name="Content Placeholder 3"/>
          <p:cNvSpPr>
            <a:spLocks noGrp="1"/>
          </p:cNvSpPr>
          <p:nvPr>
            <p:ph sz="quarter" idx="15"/>
          </p:nvPr>
        </p:nvSpPr>
        <p:spPr>
          <a:xfrm>
            <a:off x="7021688" y="1519136"/>
            <a:ext cx="4876800" cy="3105152"/>
          </a:xfrm>
          <a:prstGeom prst="rect">
            <a:avLst/>
          </a:prstGeom>
          <a:solidFill>
            <a:srgbClr val="D9D9D9"/>
          </a:solidFill>
        </p:spPr>
        <p:txBody>
          <a:bodyPr vert="horz" tIns="1371600" anchor="ctr" anchorCtr="0"/>
          <a:lstStyle>
            <a:lvl1pPr marL="0" indent="0" algn="ctr">
              <a:lnSpc>
                <a:spcPts val="3333"/>
              </a:lnSpc>
              <a:spcBef>
                <a:spcPts val="0"/>
              </a:spcBef>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CE317752-1B8D-480C-8DBE-76C7CF59FC99}"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410135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2_Chart">
    <p:spTree>
      <p:nvGrpSpPr>
        <p:cNvPr id="1" name=""/>
        <p:cNvGrpSpPr/>
        <p:nvPr/>
      </p:nvGrpSpPr>
      <p:grpSpPr>
        <a:xfrm>
          <a:off x="0" y="0"/>
          <a:ext cx="0" cy="0"/>
          <a:chOff x="0" y="0"/>
          <a:chExt cx="0" cy="0"/>
        </a:xfrm>
      </p:grpSpPr>
      <p:sp>
        <p:nvSpPr>
          <p:cNvPr id="5" name="Rectangle 4"/>
          <p:cNvSpPr/>
          <p:nvPr userDrawn="1"/>
        </p:nvSpPr>
        <p:spPr>
          <a:xfrm>
            <a:off x="0" y="1"/>
            <a:ext cx="12192000" cy="1276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22" name="Content Placeholder 3"/>
          <p:cNvSpPr>
            <a:spLocks noGrp="1"/>
          </p:cNvSpPr>
          <p:nvPr>
            <p:ph sz="quarter" idx="15"/>
          </p:nvPr>
        </p:nvSpPr>
        <p:spPr>
          <a:xfrm>
            <a:off x="914400" y="2040467"/>
            <a:ext cx="10363200" cy="3022184"/>
          </a:xfrm>
          <a:prstGeom prst="rect">
            <a:avLst/>
          </a:prstGeom>
          <a:solidFill>
            <a:srgbClr val="D9D9D9"/>
          </a:solidFill>
        </p:spPr>
        <p:txBody>
          <a:bodyPr vert="horz" tIns="914400" anchor="ctr" anchorCtr="0"/>
          <a:lstStyle>
            <a:lvl1pPr marL="0" indent="0" algn="ctr">
              <a:lnSpc>
                <a:spcPts val="3333"/>
              </a:lnSpc>
              <a:buNone/>
              <a:defRPr sz="3200">
                <a:solidFill>
                  <a:schemeClr val="bg1">
                    <a:lumMod val="50000"/>
                  </a:schemeClr>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3" name="Text Placeholder 13"/>
          <p:cNvSpPr>
            <a:spLocks noGrp="1"/>
          </p:cNvSpPr>
          <p:nvPr>
            <p:ph type="body" sz="quarter" idx="14"/>
          </p:nvPr>
        </p:nvSpPr>
        <p:spPr>
          <a:xfrm>
            <a:off x="775052" y="1524001"/>
            <a:ext cx="10511016" cy="507471"/>
          </a:xfrm>
          <a:prstGeom prst="rect">
            <a:avLst/>
          </a:prstGeom>
        </p:spPr>
        <p:txBody>
          <a:bodyPr vert="horz"/>
          <a:lstStyle>
            <a:lvl1pPr marL="0" indent="0">
              <a:lnSpc>
                <a:spcPts val="2667"/>
              </a:lnSpc>
              <a:buNone/>
              <a:defRPr lang="en-US" sz="2400" b="1" kern="1200" dirty="0">
                <a:solidFill>
                  <a:schemeClr val="tx1">
                    <a:lumMod val="65000"/>
                    <a:lumOff val="35000"/>
                  </a:schemeClr>
                </a:solidFill>
                <a:latin typeface="Calibri" panose="020F0502020204030204" pitchFamily="34" charset="0"/>
                <a:ea typeface="+mn-ea"/>
                <a:cs typeface="Calibri" panose="020F0502020204030204" pitchFamily="34" charset="0"/>
              </a:defRPr>
            </a:lvl1pPr>
          </a:lstStyle>
          <a:p>
            <a:pPr lvl="0"/>
            <a:r>
              <a:rPr lang="en-US"/>
              <a:t>Click to edit Master text styles</a:t>
            </a:r>
          </a:p>
        </p:txBody>
      </p:sp>
      <p:sp>
        <p:nvSpPr>
          <p:cNvPr id="10" name="Title 1"/>
          <p:cNvSpPr>
            <a:spLocks noGrp="1"/>
          </p:cNvSpPr>
          <p:nvPr>
            <p:ph type="title"/>
          </p:nvPr>
        </p:nvSpPr>
        <p:spPr>
          <a:xfrm>
            <a:off x="340801" y="274563"/>
            <a:ext cx="11433799" cy="965199"/>
          </a:xfrm>
          <a:prstGeom prst="rect">
            <a:avLst/>
          </a:prstGeom>
        </p:spPr>
        <p:txBody>
          <a:bodyPr/>
          <a:lstStyle>
            <a:lvl1pPr algn="l">
              <a:lnSpc>
                <a:spcPts val="3333"/>
              </a:lnSpc>
              <a:defRPr sz="3200">
                <a:solidFill>
                  <a:srgbClr val="008080"/>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6"/>
          </p:nvPr>
        </p:nvSpPr>
        <p:spPr>
          <a:xfrm>
            <a:off x="11148484" y="6127752"/>
            <a:ext cx="683683" cy="704849"/>
          </a:xfrm>
        </p:spPr>
        <p:txBody>
          <a:bodyPr/>
          <a:lstStyle>
            <a:lvl1pPr>
              <a:defRPr/>
            </a:lvl1pPr>
          </a:lstStyle>
          <a:p>
            <a:fld id="{46E3FDD5-4B77-41CE-A530-8B5535EFE96F}"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6887719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0" y="1"/>
            <a:ext cx="12192000" cy="119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2400" dirty="0">
              <a:solidFill>
                <a:srgbClr val="FFFFFF"/>
              </a:solidFill>
            </a:endParaRPr>
          </a:p>
        </p:txBody>
      </p:sp>
      <p:sp>
        <p:nvSpPr>
          <p:cNvPr id="3" name="Content Placeholder 2"/>
          <p:cNvSpPr>
            <a:spLocks noGrp="1"/>
          </p:cNvSpPr>
          <p:nvPr>
            <p:ph sz="quarter" idx="13"/>
          </p:nvPr>
        </p:nvSpPr>
        <p:spPr>
          <a:xfrm>
            <a:off x="2" y="1"/>
            <a:ext cx="12191999" cy="6382753"/>
          </a:xfrm>
          <a:prstGeom prst="rect">
            <a:avLst/>
          </a:prstGeom>
        </p:spPr>
        <p:txBody>
          <a:bodyPr vert="horz" anchor="ctr" anchorCtr="0"/>
          <a:lstStyle>
            <a:lvl1pPr marL="0" indent="0" algn="ctr">
              <a:lnSpc>
                <a:spcPts val="3867"/>
              </a:lnSpc>
              <a:spcBef>
                <a:spcPts val="0"/>
              </a:spcBef>
              <a:spcAft>
                <a:spcPts val="1067"/>
              </a:spcAft>
              <a:buNone/>
              <a:defRPr sz="3733" b="0" i="1">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5" name="Slide Number Placeholder 5"/>
          <p:cNvSpPr>
            <a:spLocks noGrp="1"/>
          </p:cNvSpPr>
          <p:nvPr>
            <p:ph type="sldNum" sz="quarter" idx="14"/>
          </p:nvPr>
        </p:nvSpPr>
        <p:spPr>
          <a:xfrm>
            <a:off x="11148484" y="6127752"/>
            <a:ext cx="683683" cy="704849"/>
          </a:xfrm>
        </p:spPr>
        <p:txBody>
          <a:bodyPr/>
          <a:lstStyle>
            <a:lvl1pPr>
              <a:defRPr/>
            </a:lvl1pPr>
          </a:lstStyle>
          <a:p>
            <a:fld id="{79AA5ED5-B2B6-4B6C-BAE2-E42FD5F8BB00}" type="slidenum">
              <a:rPr lang="en-CA" altLang="en-US">
                <a:solidFill>
                  <a:srgbClr val="63666A"/>
                </a:solidFill>
              </a:rPr>
              <a:pPr/>
              <a:t>‹#›</a:t>
            </a:fld>
            <a:endParaRPr lang="en-CA" altLang="en-US" dirty="0">
              <a:solidFill>
                <a:srgbClr val="63666A"/>
              </a:solidFill>
            </a:endParaRPr>
          </a:p>
        </p:txBody>
      </p:sp>
    </p:spTree>
    <p:extLst>
      <p:ext uri="{BB962C8B-B14F-4D97-AF65-F5344CB8AC3E}">
        <p14:creationId xmlns:p14="http://schemas.microsoft.com/office/powerpoint/2010/main" val="1496542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3"/>
          <p:cNvSpPr>
            <a:spLocks noGrp="1" noChangeArrowheads="1"/>
          </p:cNvSpPr>
          <p:nvPr>
            <p:ph type="subTitle" idx="1"/>
          </p:nvPr>
        </p:nvSpPr>
        <p:spPr>
          <a:xfrm>
            <a:off x="1371250" y="3673576"/>
            <a:ext cx="10418584" cy="521653"/>
          </a:xfrm>
        </p:spPr>
        <p:txBody>
          <a:bodyPr lIns="0" tIns="0" rIns="0" bIns="0"/>
          <a:lstStyle>
            <a:lvl1pPr marL="0" indent="0" algn="l">
              <a:lnSpc>
                <a:spcPct val="100000"/>
              </a:lnSpc>
              <a:spcBef>
                <a:spcPct val="0"/>
              </a:spcBef>
              <a:buClrTx/>
              <a:buSzTx/>
              <a:buFontTx/>
              <a:buNone/>
              <a:defRPr sz="1588">
                <a:solidFill>
                  <a:schemeClr val="accent2"/>
                </a:solidFill>
                <a:latin typeface="+mn-lt"/>
              </a:defRPr>
            </a:lvl1pPr>
          </a:lstStyle>
          <a:p>
            <a:r>
              <a:rPr lang="en-US"/>
              <a:t>Click to edit Master subtitle style</a:t>
            </a:r>
            <a:endParaRPr lang="en-CA" dirty="0"/>
          </a:p>
        </p:txBody>
      </p:sp>
      <p:sp>
        <p:nvSpPr>
          <p:cNvPr id="12" name="Title 1"/>
          <p:cNvSpPr>
            <a:spLocks noGrp="1"/>
          </p:cNvSpPr>
          <p:nvPr>
            <p:ph type="ctrTitle" sz="quarter"/>
          </p:nvPr>
        </p:nvSpPr>
        <p:spPr>
          <a:xfrm>
            <a:off x="1371250" y="2298399"/>
            <a:ext cx="10405342" cy="1312160"/>
          </a:xfrm>
          <a:prstGeom prst="rect">
            <a:avLst/>
          </a:prstGeom>
        </p:spPr>
        <p:txBody>
          <a:bodyPr lIns="0" tIns="0" rIns="0" anchor="b">
            <a:noAutofit/>
          </a:bodyPr>
          <a:lstStyle>
            <a:lvl1pPr algn="l">
              <a:lnSpc>
                <a:spcPct val="100000"/>
              </a:lnSpc>
              <a:defRPr sz="2647" baseline="0">
                <a:solidFill>
                  <a:schemeClr val="accent2"/>
                </a:solidFill>
              </a:defRPr>
            </a:lvl1pPr>
          </a:lstStyle>
          <a:p>
            <a:r>
              <a:rPr lang="en-US"/>
              <a:t>Click to edit Master title style</a:t>
            </a:r>
            <a:endParaRPr lang="en-CA"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b="32708"/>
          <a:stretch/>
        </p:blipFill>
        <p:spPr>
          <a:xfrm>
            <a:off x="1382603" y="5354557"/>
            <a:ext cx="2479183" cy="366046"/>
          </a:xfrm>
          <a:prstGeom prst="rect">
            <a:avLst/>
          </a:prstGeom>
        </p:spPr>
      </p:pic>
    </p:spTree>
    <p:extLst>
      <p:ext uri="{BB962C8B-B14F-4D97-AF65-F5344CB8AC3E}">
        <p14:creationId xmlns:p14="http://schemas.microsoft.com/office/powerpoint/2010/main" val="2697704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p:txBody>
          <a:bodyPr/>
          <a:lstStyle/>
          <a:p>
            <a:endParaRPr lang="en-CA" dirty="0"/>
          </a:p>
        </p:txBody>
      </p:sp>
      <p:sp>
        <p:nvSpPr>
          <p:cNvPr id="9"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6" name="Content Placeholder 5"/>
          <p:cNvSpPr>
            <a:spLocks noGrp="1"/>
          </p:cNvSpPr>
          <p:nvPr>
            <p:ph sz="quarter" idx="14"/>
          </p:nvPr>
        </p:nvSpPr>
        <p:spPr>
          <a:xfrm>
            <a:off x="399280" y="925486"/>
            <a:ext cx="11393978" cy="471991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Title 2"/>
          <p:cNvSpPr>
            <a:spLocks noGrp="1"/>
          </p:cNvSpPr>
          <p:nvPr>
            <p:ph type="title"/>
          </p:nvPr>
        </p:nvSpPr>
        <p:spPr>
          <a:xfrm>
            <a:off x="399280" y="477817"/>
            <a:ext cx="11393978" cy="282388"/>
          </a:xfrm>
        </p:spPr>
        <p:txBody>
          <a:bodyPr/>
          <a:lstStyle/>
          <a:p>
            <a:r>
              <a:rPr lang="en-US"/>
              <a:t>Click to edit Master title style</a:t>
            </a:r>
            <a:endParaRPr lang="en-CA" dirty="0"/>
          </a:p>
        </p:txBody>
      </p:sp>
    </p:spTree>
    <p:extLst>
      <p:ext uri="{BB962C8B-B14F-4D97-AF65-F5344CB8AC3E}">
        <p14:creationId xmlns:p14="http://schemas.microsoft.com/office/powerpoint/2010/main" val="3266740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99280" y="762768"/>
            <a:ext cx="11393978"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059" b="0" i="1" kern="0" dirty="0">
                <a:solidFill>
                  <a:schemeClr val="accent2"/>
                </a:solidFill>
                <a:ea typeface="+mj-ea"/>
                <a:cs typeface="+mj-cs"/>
              </a:defRPr>
            </a:lvl1pPr>
          </a:lstStyle>
          <a:p>
            <a:pPr lvl="0" defTabSz="899320">
              <a:lnSpc>
                <a:spcPct val="100000"/>
              </a:lnSpc>
              <a:spcBef>
                <a:spcPct val="0"/>
              </a:spcBef>
            </a:pPr>
            <a:r>
              <a:rPr lang="en-US" sz="1059" i="1" kern="0" dirty="0"/>
              <a:t>Sub-title and Scenarios</a:t>
            </a:r>
            <a:endParaRPr lang="en-CA" sz="1059" i="1" kern="0" dirty="0"/>
          </a:p>
        </p:txBody>
      </p:sp>
      <p:sp>
        <p:nvSpPr>
          <p:cNvPr id="4" name="Footer Placeholder 3"/>
          <p:cNvSpPr>
            <a:spLocks noGrp="1"/>
          </p:cNvSpPr>
          <p:nvPr>
            <p:ph type="ftr" sz="quarter" idx="13"/>
          </p:nvPr>
        </p:nvSpPr>
        <p:spPr/>
        <p:txBody>
          <a:bodyPr/>
          <a:lstStyle/>
          <a:p>
            <a:endParaRPr lang="en-CA" dirty="0"/>
          </a:p>
        </p:txBody>
      </p:sp>
      <p:sp>
        <p:nvSpPr>
          <p:cNvPr id="12"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3" name="Title 2"/>
          <p:cNvSpPr>
            <a:spLocks noGrp="1"/>
          </p:cNvSpPr>
          <p:nvPr>
            <p:ph type="title"/>
          </p:nvPr>
        </p:nvSpPr>
        <p:spPr>
          <a:xfrm>
            <a:off x="399280" y="477817"/>
            <a:ext cx="11393978" cy="282388"/>
          </a:xfrm>
        </p:spPr>
        <p:txBody>
          <a:bodyPr/>
          <a:lstStyle/>
          <a:p>
            <a:r>
              <a:rPr lang="en-US"/>
              <a:t>Click to edit Master title style</a:t>
            </a:r>
            <a:endParaRPr lang="en-CA"/>
          </a:p>
        </p:txBody>
      </p:sp>
    </p:spTree>
    <p:extLst>
      <p:ext uri="{BB962C8B-B14F-4D97-AF65-F5344CB8AC3E}">
        <p14:creationId xmlns:p14="http://schemas.microsoft.com/office/powerpoint/2010/main" val="12390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399281" y="1254997"/>
            <a:ext cx="11397288" cy="2017059"/>
          </a:xfrm>
        </p:spPr>
        <p:txBody>
          <a:bodyPr/>
          <a:lstStyle>
            <a:lvl1pPr marL="0" indent="0">
              <a:lnSpc>
                <a:spcPct val="100000"/>
              </a:lnSpc>
              <a:spcBef>
                <a:spcPts val="0"/>
              </a:spcBef>
              <a:spcAft>
                <a:spcPts val="529"/>
              </a:spcAft>
              <a:buFontTx/>
              <a:buNone/>
              <a:defRPr sz="1235">
                <a:solidFill>
                  <a:schemeClr val="accent1"/>
                </a:solidFill>
              </a:defRPr>
            </a:lvl1pPr>
            <a:lvl2pPr marL="205920" indent="0">
              <a:buFontTx/>
              <a:buNone/>
              <a:defRPr/>
            </a:lvl2pPr>
            <a:lvl3pPr marL="409037" indent="0">
              <a:buFontTx/>
              <a:buNone/>
              <a:defRPr/>
            </a:lvl3pPr>
            <a:lvl4pPr marL="603749" indent="0">
              <a:buFontTx/>
              <a:buNone/>
              <a:defRPr/>
            </a:lvl4pPr>
            <a:lvl5pPr marL="797060" indent="0">
              <a:buFontTx/>
              <a:buNone/>
              <a:defRPr/>
            </a:lvl5pPr>
          </a:lstStyle>
          <a:p>
            <a:pPr lvl="0"/>
            <a:r>
              <a:rPr lang="en-US" dirty="0"/>
              <a:t>Subsection Title</a:t>
            </a:r>
          </a:p>
        </p:txBody>
      </p:sp>
      <p:sp>
        <p:nvSpPr>
          <p:cNvPr id="25"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
        <p:nvSpPr>
          <p:cNvPr id="6" name="Text Placeholder 17"/>
          <p:cNvSpPr>
            <a:spLocks noGrp="1"/>
          </p:cNvSpPr>
          <p:nvPr>
            <p:ph type="body" sz="quarter" idx="13" hasCustomPrompt="1"/>
          </p:nvPr>
        </p:nvSpPr>
        <p:spPr>
          <a:xfrm>
            <a:off x="399281" y="929689"/>
            <a:ext cx="11397288" cy="323280"/>
          </a:xfrm>
        </p:spPr>
        <p:txBody>
          <a:bodyPr anchor="ctr" anchorCtr="0"/>
          <a:lstStyle>
            <a:lvl1pPr marL="0" indent="0">
              <a:spcBef>
                <a:spcPts val="0"/>
              </a:spcBef>
              <a:buFontTx/>
              <a:buNone/>
              <a:defRPr sz="1765">
                <a:solidFill>
                  <a:schemeClr val="accent2"/>
                </a:solidFill>
              </a:defRPr>
            </a:lvl1pPr>
            <a:lvl2pPr marL="205920" indent="0">
              <a:buFontTx/>
              <a:buNone/>
              <a:defRPr/>
            </a:lvl2pPr>
            <a:lvl3pPr marL="409037" indent="0">
              <a:buFontTx/>
              <a:buNone/>
              <a:defRPr/>
            </a:lvl3pPr>
            <a:lvl4pPr marL="603749" indent="0">
              <a:buFontTx/>
              <a:buNone/>
              <a:defRPr/>
            </a:lvl4pPr>
            <a:lvl5pPr marL="797060" indent="0">
              <a:buFontTx/>
              <a:buNone/>
              <a:defRPr/>
            </a:lvl5pPr>
          </a:lstStyle>
          <a:p>
            <a:pPr lvl="0"/>
            <a:r>
              <a:rPr lang="en-US" dirty="0"/>
              <a:t>Section 1: Section Title</a:t>
            </a:r>
          </a:p>
        </p:txBody>
      </p:sp>
      <p:sp>
        <p:nvSpPr>
          <p:cNvPr id="8" name="Content Placeholder 22"/>
          <p:cNvSpPr>
            <a:spLocks noGrp="1"/>
          </p:cNvSpPr>
          <p:nvPr>
            <p:ph sz="quarter" idx="15" hasCustomPrompt="1"/>
          </p:nvPr>
        </p:nvSpPr>
        <p:spPr>
          <a:xfrm>
            <a:off x="399281" y="3533355"/>
            <a:ext cx="11397288" cy="2178424"/>
          </a:xfrm>
        </p:spPr>
        <p:txBody>
          <a:bodyPr tIns="0" bIns="0" anchor="b"/>
          <a:lstStyle>
            <a:lvl1pPr marL="0" indent="0">
              <a:spcBef>
                <a:spcPts val="0"/>
              </a:spcBef>
              <a:buFontTx/>
              <a:buNone/>
              <a:defRPr>
                <a:solidFill>
                  <a:schemeClr val="bg2"/>
                </a:solidFill>
              </a:defRPr>
            </a:lvl1pPr>
            <a:lvl2pPr marL="205920" indent="0">
              <a:buFontTx/>
              <a:buNone/>
              <a:defRPr>
                <a:solidFill>
                  <a:schemeClr val="bg2"/>
                </a:solidFill>
              </a:defRPr>
            </a:lvl2pPr>
            <a:lvl3pPr marL="409037" indent="0">
              <a:buFontTx/>
              <a:buNone/>
              <a:defRPr>
                <a:solidFill>
                  <a:schemeClr val="bg2"/>
                </a:solidFill>
              </a:defRPr>
            </a:lvl3pPr>
            <a:lvl4pPr marL="603749" indent="0">
              <a:buFontTx/>
              <a:buNone/>
              <a:defRPr>
                <a:solidFill>
                  <a:schemeClr val="bg2"/>
                </a:solidFill>
              </a:defRPr>
            </a:lvl4pPr>
            <a:lvl5pPr marL="797060" indent="0">
              <a:buFontTx/>
              <a:buNone/>
              <a:defRPr>
                <a:solidFill>
                  <a:schemeClr val="bg2"/>
                </a:solidFill>
              </a:defRPr>
            </a:lvl5pPr>
          </a:lstStyle>
          <a:p>
            <a:pPr lvl="0"/>
            <a:r>
              <a:rPr lang="en-US" dirty="0"/>
              <a:t>Insert Table of Contents</a:t>
            </a:r>
            <a:endParaRPr lang="en-CA" dirty="0"/>
          </a:p>
        </p:txBody>
      </p:sp>
    </p:spTree>
    <p:extLst>
      <p:ext uri="{BB962C8B-B14F-4D97-AF65-F5344CB8AC3E}">
        <p14:creationId xmlns:p14="http://schemas.microsoft.com/office/powerpoint/2010/main" val="361889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5"/>
          <p:cNvSpPr>
            <a:spLocks noGrp="1"/>
          </p:cNvSpPr>
          <p:nvPr>
            <p:ph type="body" sz="quarter" idx="10" hasCustomPrompt="1"/>
          </p:nvPr>
        </p:nvSpPr>
        <p:spPr>
          <a:xfrm>
            <a:off x="6207530" y="266613"/>
            <a:ext cx="5586153" cy="112955"/>
          </a:xfrm>
          <a:noFill/>
        </p:spPr>
        <p:txBody>
          <a:bodyPr wrap="square" lIns="0" tIns="0" rIns="0" bIns="0" anchor="ctr">
            <a:noAutofit/>
          </a:bodyPr>
          <a:lstStyle>
            <a:lvl1pPr marL="0" indent="0" algn="r">
              <a:buNone/>
              <a:defRPr lang="en-US" sz="706" kern="0" cap="all" baseline="0" dirty="0">
                <a:solidFill>
                  <a:schemeClr val="tx1"/>
                </a:solidFill>
                <a:latin typeface="Arial" pitchFamily="34" charset="0"/>
                <a:ea typeface="LF_Kai" pitchFamily="2" charset="-122"/>
                <a:cs typeface="Arial" pitchFamily="34" charset="0"/>
              </a:defRPr>
            </a:lvl1pPr>
          </a:lstStyle>
          <a:p>
            <a:pPr lvl="0" fontAlgn="auto">
              <a:spcBef>
                <a:spcPts val="0"/>
              </a:spcBef>
              <a:spcAft>
                <a:spcPts val="0"/>
              </a:spcAft>
            </a:pPr>
            <a:r>
              <a:rPr lang="en-US" dirty="0"/>
              <a:t>Section Title</a:t>
            </a:r>
          </a:p>
        </p:txBody>
      </p:sp>
    </p:spTree>
    <p:extLst>
      <p:ext uri="{BB962C8B-B14F-4D97-AF65-F5344CB8AC3E}">
        <p14:creationId xmlns:p14="http://schemas.microsoft.com/office/powerpoint/2010/main" val="1837847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F937C8-5010-4A9F-AD25-46A6326A149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1637677"/>
          </a:xfrm>
          <a:prstGeom prst="rect">
            <a:avLst/>
          </a:prstGeom>
        </p:spPr>
      </p:pic>
      <p:sp>
        <p:nvSpPr>
          <p:cNvPr id="9" name="Rectangle 8">
            <a:extLst>
              <a:ext uri="{FF2B5EF4-FFF2-40B4-BE49-F238E27FC236}">
                <a16:creationId xmlns:a16="http://schemas.microsoft.com/office/drawing/2014/main" id="{179B8353-C612-42B4-9A75-E7049F9BC09F}"/>
              </a:ext>
            </a:extLst>
          </p:cNvPr>
          <p:cNvSpPr/>
          <p:nvPr userDrawn="1"/>
        </p:nvSpPr>
        <p:spPr>
          <a:xfrm>
            <a:off x="0" y="1343337"/>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0520114-9AFB-4325-91D4-AB124FEB13F7}"/>
              </a:ext>
            </a:extLst>
          </p:cNvPr>
          <p:cNvSpPr/>
          <p:nvPr userDrawn="1"/>
        </p:nvSpPr>
        <p:spPr>
          <a:xfrm>
            <a:off x="0" y="-1317"/>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8A509F8-7C13-4B3F-907D-4501D93D086E}" type="slidenum">
              <a:rPr lang="en-CA" smtClean="0"/>
              <a:pPr/>
              <a:t>‹#›</a:t>
            </a:fld>
            <a:endParaRPr lang="en-CA"/>
          </a:p>
        </p:txBody>
      </p:sp>
      <p:pic>
        <p:nvPicPr>
          <p:cNvPr id="7" name="Picture 6">
            <a:extLst>
              <a:ext uri="{FF2B5EF4-FFF2-40B4-BE49-F238E27FC236}">
                <a16:creationId xmlns:a16="http://schemas.microsoft.com/office/drawing/2014/main" id="{2CB49430-0938-4047-AD07-9C2B02F2660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52724" y="96611"/>
            <a:ext cx="2030569" cy="1130845"/>
          </a:xfrm>
          <a:prstGeom prst="rect">
            <a:avLst/>
          </a:prstGeom>
        </p:spPr>
      </p:pic>
    </p:spTree>
    <p:extLst>
      <p:ext uri="{BB962C8B-B14F-4D97-AF65-F5344CB8AC3E}">
        <p14:creationId xmlns:p14="http://schemas.microsoft.com/office/powerpoint/2010/main" val="292286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8A509F8-7C13-4B3F-907D-4501D93D086E}" type="slidenum">
              <a:rPr lang="en-CA" smtClean="0"/>
              <a:pPr/>
              <a:t>‹#›</a:t>
            </a:fld>
            <a:endParaRPr lang="en-CA"/>
          </a:p>
        </p:txBody>
      </p:sp>
    </p:spTree>
    <p:extLst>
      <p:ext uri="{BB962C8B-B14F-4D97-AF65-F5344CB8AC3E}">
        <p14:creationId xmlns:p14="http://schemas.microsoft.com/office/powerpoint/2010/main" val="568932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spTree>
    <p:extLst>
      <p:ext uri="{BB962C8B-B14F-4D97-AF65-F5344CB8AC3E}">
        <p14:creationId xmlns:p14="http://schemas.microsoft.com/office/powerpoint/2010/main" val="2268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E09CE2-8A1C-4B6A-A0F4-E8C5A5E538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34523"/>
            <a:ext cx="12192000" cy="1637677"/>
          </a:xfrm>
          <a:prstGeom prst="rect">
            <a:avLst/>
          </a:prstGeom>
        </p:spPr>
      </p:pic>
      <p:sp>
        <p:nvSpPr>
          <p:cNvPr id="9" name="Rectangle 8">
            <a:extLst>
              <a:ext uri="{FF2B5EF4-FFF2-40B4-BE49-F238E27FC236}">
                <a16:creationId xmlns:a16="http://schemas.microsoft.com/office/drawing/2014/main" id="{CDEFEB98-6A40-4477-8DC5-A09C48CB9DDD}"/>
              </a:ext>
            </a:extLst>
          </p:cNvPr>
          <p:cNvSpPr/>
          <p:nvPr userDrawn="1"/>
        </p:nvSpPr>
        <p:spPr>
          <a:xfrm>
            <a:off x="0" y="4748980"/>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934063D8-EF2E-4E06-B956-720460781A40}"/>
              </a:ext>
            </a:extLst>
          </p:cNvPr>
          <p:cNvSpPr/>
          <p:nvPr userDrawn="1"/>
        </p:nvSpPr>
        <p:spPr>
          <a:xfrm>
            <a:off x="0" y="4973950"/>
            <a:ext cx="12192000" cy="1198250"/>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2302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244356BF-B48A-4B24-B4EC-D0A489EFEA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72870" y="5007652"/>
            <a:ext cx="2030569" cy="1130845"/>
          </a:xfrm>
          <a:prstGeom prst="rect">
            <a:avLst/>
          </a:prstGeom>
        </p:spPr>
      </p:pic>
    </p:spTree>
    <p:extLst>
      <p:ext uri="{BB962C8B-B14F-4D97-AF65-F5344CB8AC3E}">
        <p14:creationId xmlns:p14="http://schemas.microsoft.com/office/powerpoint/2010/main" val="100535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E09CE2-8A1C-4B6A-A0F4-E8C5A5E538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007652"/>
            <a:ext cx="12192000" cy="1164548"/>
          </a:xfrm>
          <a:prstGeom prst="rect">
            <a:avLst/>
          </a:prstGeom>
        </p:spPr>
      </p:pic>
      <p:sp>
        <p:nvSpPr>
          <p:cNvPr id="9" name="Rectangle 8">
            <a:extLst>
              <a:ext uri="{FF2B5EF4-FFF2-40B4-BE49-F238E27FC236}">
                <a16:creationId xmlns:a16="http://schemas.microsoft.com/office/drawing/2014/main" id="{CDEFEB98-6A40-4477-8DC5-A09C48CB9DDD}"/>
              </a:ext>
            </a:extLst>
          </p:cNvPr>
          <p:cNvSpPr/>
          <p:nvPr userDrawn="1"/>
        </p:nvSpPr>
        <p:spPr>
          <a:xfrm>
            <a:off x="0" y="5196824"/>
            <a:ext cx="12192000" cy="74951"/>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934063D8-EF2E-4E06-B956-720460781A40}"/>
              </a:ext>
            </a:extLst>
          </p:cNvPr>
          <p:cNvSpPr/>
          <p:nvPr userDrawn="1"/>
        </p:nvSpPr>
        <p:spPr>
          <a:xfrm>
            <a:off x="0" y="5367338"/>
            <a:ext cx="12192000" cy="804862"/>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2389717" y="5367337"/>
            <a:ext cx="7315200" cy="375426"/>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879263" y="180749"/>
            <a:ext cx="8336107" cy="46890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762624"/>
            <a:ext cx="7315200" cy="409575"/>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48A509F8-7C13-4B3F-907D-4501D93D086E}" type="slidenum">
              <a:rPr lang="en-CA" smtClean="0"/>
              <a:pPr/>
              <a:t>‹#›</a:t>
            </a:fld>
            <a:endParaRPr lang="en-CA"/>
          </a:p>
        </p:txBody>
      </p:sp>
      <p:pic>
        <p:nvPicPr>
          <p:cNvPr id="11" name="Picture 10">
            <a:extLst>
              <a:ext uri="{FF2B5EF4-FFF2-40B4-BE49-F238E27FC236}">
                <a16:creationId xmlns:a16="http://schemas.microsoft.com/office/drawing/2014/main" id="{244356BF-B48A-4B24-B4EC-D0A489EFEA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72870" y="5007652"/>
            <a:ext cx="2030569" cy="1130845"/>
          </a:xfrm>
          <a:prstGeom prst="rect">
            <a:avLst/>
          </a:prstGeom>
        </p:spPr>
      </p:pic>
    </p:spTree>
    <p:extLst>
      <p:ext uri="{BB962C8B-B14F-4D97-AF65-F5344CB8AC3E}">
        <p14:creationId xmlns:p14="http://schemas.microsoft.com/office/powerpoint/2010/main" val="354662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9.emf"/><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9.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9.emf"/><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13.emf"/><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1242623" y="6310043"/>
            <a:ext cx="660816" cy="365125"/>
          </a:xfrm>
          <a:prstGeom prst="rect">
            <a:avLst/>
          </a:prstGeom>
        </p:spPr>
        <p:txBody>
          <a:bodyPr vert="horz" lIns="91440" tIns="45720" rIns="91440" bIns="45720" rtlCol="0" anchor="ctr"/>
          <a:lstStyle>
            <a:lvl1pPr algn="r">
              <a:defRPr sz="1200">
                <a:solidFill>
                  <a:srgbClr val="313F48"/>
                </a:solidFill>
                <a:latin typeface="Verb Regular" panose="02000500030000020004" pitchFamily="50" charset="0"/>
              </a:defRPr>
            </a:lvl1pPr>
          </a:lstStyle>
          <a:p>
            <a:fld id="{48A509F8-7C13-4B3F-907D-4501D93D086E}" type="slidenum">
              <a:rPr lang="en-CA" smtClean="0"/>
              <a:pPr/>
              <a:t>‹#›</a:t>
            </a:fld>
            <a:endParaRPr lang="en-CA" dirty="0"/>
          </a:p>
        </p:txBody>
      </p:sp>
      <p:pic>
        <p:nvPicPr>
          <p:cNvPr id="7" name="Picture 6">
            <a:extLst>
              <a:ext uri="{FF2B5EF4-FFF2-40B4-BE49-F238E27FC236}">
                <a16:creationId xmlns:a16="http://schemas.microsoft.com/office/drawing/2014/main" id="{23F75E98-D329-4F97-B0BF-4EAC50A62F6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09600" y="6203796"/>
            <a:ext cx="1171575" cy="471371"/>
          </a:xfrm>
          <a:prstGeom prst="rect">
            <a:avLst/>
          </a:prstGeom>
        </p:spPr>
      </p:pic>
    </p:spTree>
    <p:extLst>
      <p:ext uri="{BB962C8B-B14F-4D97-AF65-F5344CB8AC3E}">
        <p14:creationId xmlns:p14="http://schemas.microsoft.com/office/powerpoint/2010/main" val="697156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85" r:id="rId9"/>
  </p:sldLayoutIdLst>
  <p:hf hdr="0" ftr="0" dt="0"/>
  <p:txStyles>
    <p:titleStyle>
      <a:lvl1pPr algn="l" defTabSz="457200" rtl="0" eaLnBrk="1" latinLnBrk="0" hangingPunct="1">
        <a:spcBef>
          <a:spcPct val="0"/>
        </a:spcBef>
        <a:buNone/>
        <a:defRPr sz="3200" kern="1200">
          <a:solidFill>
            <a:srgbClr val="002868"/>
          </a:solidFill>
          <a:latin typeface="Verb Semibold" panose="02000700030000020004" pitchFamily="50" charset="0"/>
          <a:ea typeface="+mj-ea"/>
          <a:cs typeface="Verb Semibold" panose="02000700030000020004" pitchFamily="50" charset="0"/>
        </a:defRPr>
      </a:lvl1pPr>
    </p:titleStyle>
    <p:bodyStyle>
      <a:lvl1pPr marL="342900" indent="-342900" algn="l" defTabSz="457200" rtl="0" eaLnBrk="1" latinLnBrk="0" hangingPunct="1">
        <a:spcBef>
          <a:spcPct val="20000"/>
        </a:spcBef>
        <a:buFont typeface="Arial"/>
        <a:buChar char="•"/>
        <a:defRPr sz="2800" kern="1200">
          <a:solidFill>
            <a:srgbClr val="313F48"/>
          </a:solidFill>
          <a:latin typeface="Verb Regular" panose="02000500030000020004" pitchFamily="50" charset="0"/>
          <a:ea typeface="+mn-ea"/>
          <a:cs typeface="Verb Regular" panose="02000500030000020004" pitchFamily="50" charset="0"/>
        </a:defRPr>
      </a:lvl1pPr>
      <a:lvl2pPr marL="742950" indent="-285750" algn="l" defTabSz="457200" rtl="0" eaLnBrk="1" latinLnBrk="0" hangingPunct="1">
        <a:spcBef>
          <a:spcPct val="20000"/>
        </a:spcBef>
        <a:buFont typeface="Arial"/>
        <a:buChar char="–"/>
        <a:defRPr sz="2800" kern="1200">
          <a:solidFill>
            <a:srgbClr val="313F48"/>
          </a:solidFill>
          <a:latin typeface="Verb Regular" panose="02000500030000020004" pitchFamily="50" charset="0"/>
          <a:ea typeface="+mn-ea"/>
          <a:cs typeface="Verb Regular" panose="02000500030000020004" pitchFamily="50" charset="0"/>
        </a:defRPr>
      </a:lvl2pPr>
      <a:lvl3pPr marL="1143000" indent="-228600" algn="l" defTabSz="457200" rtl="0" eaLnBrk="1" latinLnBrk="0" hangingPunct="1">
        <a:spcBef>
          <a:spcPct val="20000"/>
        </a:spcBef>
        <a:buFont typeface="Arial"/>
        <a:buChar char="•"/>
        <a:defRPr sz="2400" kern="1200">
          <a:solidFill>
            <a:srgbClr val="313F48"/>
          </a:solidFill>
          <a:latin typeface="Verb Regular" panose="02000500030000020004" pitchFamily="50" charset="0"/>
          <a:ea typeface="+mn-ea"/>
          <a:cs typeface="Verb Regular" panose="02000500030000020004" pitchFamily="50" charset="0"/>
        </a:defRPr>
      </a:lvl3pPr>
      <a:lvl4pPr marL="1600200" indent="-228600" algn="l" defTabSz="457200" rtl="0" eaLnBrk="1" latinLnBrk="0" hangingPunct="1">
        <a:spcBef>
          <a:spcPct val="20000"/>
        </a:spcBef>
        <a:buFont typeface="Arial"/>
        <a:buChar char="–"/>
        <a:defRPr sz="2000" kern="1200">
          <a:solidFill>
            <a:srgbClr val="313F48"/>
          </a:solidFill>
          <a:latin typeface="Verb Regular" panose="02000500030000020004" pitchFamily="50" charset="0"/>
          <a:ea typeface="+mn-ea"/>
          <a:cs typeface="Verb Regular" panose="02000500030000020004" pitchFamily="50" charset="0"/>
        </a:defRPr>
      </a:lvl4pPr>
      <a:lvl5pPr marL="2057400" indent="-228600" algn="l" defTabSz="457200" rtl="0" eaLnBrk="1" latinLnBrk="0" hangingPunct="1">
        <a:spcBef>
          <a:spcPct val="20000"/>
        </a:spcBef>
        <a:buFont typeface="Arial"/>
        <a:buChar char="»"/>
        <a:defRPr sz="2000" kern="1200">
          <a:solidFill>
            <a:srgbClr val="313F48"/>
          </a:solidFill>
          <a:latin typeface="Verb Regular" panose="02000500030000020004" pitchFamily="50" charset="0"/>
          <a:ea typeface="+mn-ea"/>
          <a:cs typeface="Verb Regular" panose="02000500030000020004"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chemeClr val="tx2"/>
                </a:solidFill>
                <a:latin typeface="Calibri" panose="020F0502020204030204" pitchFamily="34" charset="0"/>
                <a:ea typeface="+mn-ea"/>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pPr/>
              <a:t>‹#›</a:t>
            </a:fld>
            <a:endParaRPr lang="en-CA" altLang="en-US" dirty="0"/>
          </a:p>
        </p:txBody>
      </p:sp>
      <p:pic>
        <p:nvPicPr>
          <p:cNvPr id="1030" name="Picture 17"/>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69334" y="5185834"/>
            <a:ext cx="17202151" cy="1308100"/>
          </a:xfrm>
          <a:prstGeom prst="rect">
            <a:avLst/>
          </a:prstGeom>
          <a:noFill/>
          <a:ln>
            <a:noFill/>
          </a:ln>
          <a:effectLst>
            <a:outerShdw blurRad="76200" dist="25401" dir="2700000" algn="tl" rotWithShape="0">
              <a:srgbClr val="7F7F7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147201567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rgbClr val="63666A"/>
                </a:solidFill>
                <a:latin typeface="Calibri" panose="020F0502020204030204" pitchFamily="34" charset="0"/>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solidFill>
                  <a:srgbClr val="63666A"/>
                </a:solidFill>
              </a:rPr>
              <a:pPr/>
              <a:t>‹#›</a:t>
            </a:fld>
            <a:endParaRPr lang="en-CA" altLang="en-US" dirty="0">
              <a:solidFill>
                <a:srgbClr val="63666A"/>
              </a:solidFill>
            </a:endParaRPr>
          </a:p>
        </p:txBody>
      </p:sp>
      <p:pic>
        <p:nvPicPr>
          <p:cNvPr id="1030" name="Picture 1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30816480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117" y="6153152"/>
            <a:ext cx="12189883" cy="704849"/>
          </a:xfrm>
          <a:prstGeom prst="rect">
            <a:avLst/>
          </a:prstGeom>
          <a:solidFill>
            <a:schemeClr val="bg1"/>
          </a:solidFill>
        </p:spPr>
        <p:txBody>
          <a:bodyPr lIns="0" tIns="0" rIns="0" bIns="0" anchor="ctr"/>
          <a:lstStyle/>
          <a:p>
            <a:pPr algn="ctr">
              <a:defRPr/>
            </a:pPr>
            <a:r>
              <a:rPr lang="en-US" sz="1333" kern="0" spc="67" dirty="0">
                <a:solidFill>
                  <a:srgbClr val="63666A"/>
                </a:solidFill>
                <a:latin typeface="Calibri" panose="020F0502020204030204" pitchFamily="34" charset="0"/>
                <a:cs typeface="Calibri" panose="020F0502020204030204" pitchFamily="34" charset="0"/>
              </a:rPr>
              <a:t>CANADA MORTGAGE AND HOUSING CORPORATION </a:t>
            </a:r>
          </a:p>
        </p:txBody>
      </p:sp>
      <p:sp>
        <p:nvSpPr>
          <p:cNvPr id="12" name="Rectangle 11"/>
          <p:cNvSpPr/>
          <p:nvPr/>
        </p:nvSpPr>
        <p:spPr>
          <a:xfrm>
            <a:off x="154517" y="262468"/>
            <a:ext cx="11885083" cy="918633"/>
          </a:xfrm>
          <a:prstGeom prst="rect">
            <a:avLst/>
          </a:prstGeom>
          <a:solidFill>
            <a:srgbClr val="00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ndParaRPr>
          </a:p>
        </p:txBody>
      </p:sp>
      <p:sp>
        <p:nvSpPr>
          <p:cNvPr id="1028" name="Title Placeholder 15"/>
          <p:cNvSpPr>
            <a:spLocks noGrp="1"/>
          </p:cNvSpPr>
          <p:nvPr>
            <p:ph type="title"/>
          </p:nvPr>
        </p:nvSpPr>
        <p:spPr bwMode="auto">
          <a:xfrm>
            <a:off x="440268" y="262468"/>
            <a:ext cx="10708217" cy="91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7" name="Slide Number Placeholder 5"/>
          <p:cNvSpPr>
            <a:spLocks noGrp="1"/>
          </p:cNvSpPr>
          <p:nvPr>
            <p:ph type="sldNum" sz="quarter" idx="4"/>
          </p:nvPr>
        </p:nvSpPr>
        <p:spPr>
          <a:xfrm>
            <a:off x="11148484" y="6153152"/>
            <a:ext cx="683683" cy="704849"/>
          </a:xfrm>
          <a:prstGeom prst="rect">
            <a:avLst/>
          </a:prstGeom>
        </p:spPr>
        <p:txBody>
          <a:bodyPr vert="horz" wrap="square" lIns="91440" tIns="45720" rIns="91440" bIns="45720" numCol="1" anchor="ctr" anchorCtr="0" compatLnSpc="1">
            <a:prstTxWarp prst="textNoShape">
              <a:avLst/>
            </a:prstTxWarp>
          </a:bodyPr>
          <a:lstStyle>
            <a:lvl1pPr algn="r">
              <a:defRPr sz="1333">
                <a:solidFill>
                  <a:schemeClr val="tx2"/>
                </a:solidFill>
                <a:latin typeface="Calibri" panose="020F0502020204030204" pitchFamily="34" charset="0"/>
                <a:cs typeface="Calibri" panose="020F0502020204030204" pitchFamily="34" charset="0"/>
              </a:defRPr>
            </a:lvl1pPr>
          </a:lstStyle>
          <a:p>
            <a:fld id="{D0E73926-7DD0-482C-9C61-4508AF26D67E}" type="slidenum">
              <a:rPr lang="en-CA" altLang="en-US">
                <a:solidFill>
                  <a:srgbClr val="63666A"/>
                </a:solidFill>
              </a:rPr>
              <a:pPr/>
              <a:t>‹#›</a:t>
            </a:fld>
            <a:endParaRPr lang="en-CA" altLang="en-US" dirty="0">
              <a:solidFill>
                <a:srgbClr val="63666A"/>
              </a:solidFill>
            </a:endParaRPr>
          </a:p>
        </p:txBody>
      </p:sp>
      <p:pic>
        <p:nvPicPr>
          <p:cNvPr id="1030" name="Picture 17"/>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839452" y="6438900"/>
            <a:ext cx="309033" cy="12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userDrawn="1"/>
        </p:nvGrpSpPr>
        <p:grpSpPr>
          <a:xfrm>
            <a:off x="7614314" y="149145"/>
            <a:ext cx="4509953" cy="3692512"/>
            <a:chOff x="5710735" y="111859"/>
            <a:chExt cx="3382465" cy="2769384"/>
          </a:xfrm>
        </p:grpSpPr>
        <p:pic>
          <p:nvPicPr>
            <p:cNvPr id="13" name="Picture 12"/>
            <p:cNvPicPr>
              <a:picLocks noChangeAspect="1"/>
            </p:cNvPicPr>
            <p:nvPr/>
          </p:nvPicPr>
          <p:blipFill rotWithShape="1">
            <a:blip r:embed="rId15" cstate="email">
              <a:alphaModFix amt="51000"/>
              <a:extLst>
                <a:ext uri="{28A0092B-C50C-407E-A947-70E740481C1C}">
                  <a14:useLocalDpi xmlns:a14="http://schemas.microsoft.com/office/drawing/2010/main"/>
                </a:ext>
              </a:extLst>
            </a:blip>
            <a:srcRect l="1" r="39022"/>
            <a:stretch/>
          </p:blipFill>
          <p:spPr>
            <a:xfrm>
              <a:off x="5710735" y="111859"/>
              <a:ext cx="3382465" cy="2555389"/>
            </a:xfrm>
            <a:prstGeom prst="rect">
              <a:avLst/>
            </a:prstGeom>
          </p:spPr>
        </p:pic>
        <p:pic>
          <p:nvPicPr>
            <p:cNvPr id="14" name="Picture 13"/>
            <p:cNvPicPr>
              <a:picLocks noChangeAspect="1"/>
            </p:cNvPicPr>
            <p:nvPr userDrawn="1"/>
          </p:nvPicPr>
          <p:blipFill rotWithShape="1">
            <a:blip r:embed="rId15" cstate="email">
              <a:alphaModFix/>
              <a:extLst>
                <a:ext uri="{28A0092B-C50C-407E-A947-70E740481C1C}">
                  <a14:useLocalDpi xmlns:a14="http://schemas.microsoft.com/office/drawing/2010/main"/>
                </a:ext>
              </a:extLst>
            </a:blip>
            <a:srcRect r="39252"/>
            <a:stretch/>
          </p:blipFill>
          <p:spPr>
            <a:xfrm>
              <a:off x="5710735" y="325854"/>
              <a:ext cx="3369765" cy="2555389"/>
            </a:xfrm>
            <a:prstGeom prst="rect">
              <a:avLst/>
            </a:prstGeom>
          </p:spPr>
        </p:pic>
      </p:grpSp>
    </p:spTree>
    <p:extLst>
      <p:ext uri="{BB962C8B-B14F-4D97-AF65-F5344CB8AC3E}">
        <p14:creationId xmlns:p14="http://schemas.microsoft.com/office/powerpoint/2010/main" val="21080152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609585" rtl="0" eaLnBrk="1" fontAlgn="base" hangingPunct="1">
        <a:spcBef>
          <a:spcPct val="0"/>
        </a:spcBef>
        <a:spcAft>
          <a:spcPct val="0"/>
        </a:spcAft>
        <a:defRPr sz="3733" kern="1200">
          <a:solidFill>
            <a:schemeClr val="bg1"/>
          </a:solidFill>
          <a:latin typeface="+mj-lt"/>
          <a:ea typeface="MS PGothic" panose="020B0600070205080204" pitchFamily="34" charset="-128"/>
          <a:cs typeface="ＭＳ Ｐゴシック" charset="0"/>
        </a:defRPr>
      </a:lvl1pPr>
      <a:lvl2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2pPr>
      <a:lvl3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3pPr>
      <a:lvl4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4pPr>
      <a:lvl5pPr algn="l" defTabSz="609585" rtl="0" eaLnBrk="1" fontAlgn="base" hangingPunct="1">
        <a:spcBef>
          <a:spcPct val="0"/>
        </a:spcBef>
        <a:spcAft>
          <a:spcPct val="0"/>
        </a:spcAft>
        <a:defRPr sz="3733">
          <a:solidFill>
            <a:schemeClr val="bg1"/>
          </a:solidFill>
          <a:latin typeface="Calibri" charset="0"/>
          <a:ea typeface="MS PGothic" panose="020B0600070205080204" pitchFamily="34" charset="-128"/>
          <a:cs typeface="ＭＳ Ｐゴシック" charset="0"/>
        </a:defRPr>
      </a:lvl5pPr>
      <a:lvl6pPr marL="609585"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6pPr>
      <a:lvl7pPr marL="1219170"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7pPr>
      <a:lvl8pPr marL="1828754"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8pPr>
      <a:lvl9pPr marL="2438339" algn="l" defTabSz="609585" rtl="0" eaLnBrk="1" fontAlgn="base" hangingPunct="1">
        <a:spcBef>
          <a:spcPct val="0"/>
        </a:spcBef>
        <a:spcAft>
          <a:spcPct val="0"/>
        </a:spcAft>
        <a:defRPr sz="3733">
          <a:solidFill>
            <a:schemeClr val="bg1"/>
          </a:solidFill>
          <a:latin typeface="Calibri"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396394" y="6198254"/>
            <a:ext cx="11397288" cy="0"/>
          </a:xfrm>
          <a:prstGeom prst="line">
            <a:avLst/>
          </a:prstGeom>
          <a:noFill/>
          <a:ln w="9525">
            <a:solidFill>
              <a:schemeClr val="accent2"/>
            </a:solidFill>
            <a:round/>
            <a:headEnd/>
            <a:tailEnd/>
          </a:ln>
          <a:effectLst/>
        </p:spPr>
        <p:txBody>
          <a:bodyPr wrap="none" lIns="0" tIns="44948" rIns="0" bIns="44948" anchor="ctr"/>
          <a:lstStyle/>
          <a:p>
            <a:pPr>
              <a:defRPr/>
            </a:pPr>
            <a:endParaRPr lang="en-CA" sz="1588" dirty="0">
              <a:ea typeface="+mn-ea"/>
            </a:endParaRPr>
          </a:p>
        </p:txBody>
      </p:sp>
      <p:sp>
        <p:nvSpPr>
          <p:cNvPr id="1031" name="Rectangle 24"/>
          <p:cNvSpPr>
            <a:spLocks noGrp="1" noChangeArrowheads="1"/>
          </p:cNvSpPr>
          <p:nvPr>
            <p:ph type="body" idx="1"/>
          </p:nvPr>
        </p:nvSpPr>
        <p:spPr bwMode="gray">
          <a:xfrm>
            <a:off x="399280" y="925486"/>
            <a:ext cx="11393978"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dirty="0"/>
              <a:t>Bullet one</a:t>
            </a:r>
          </a:p>
          <a:p>
            <a:pPr lvl="1"/>
            <a:r>
              <a:rPr lang="en-CA" dirty="0"/>
              <a:t>Bullet two</a:t>
            </a:r>
          </a:p>
          <a:p>
            <a:pPr lvl="2"/>
            <a:r>
              <a:rPr lang="en-CA" dirty="0"/>
              <a:t>Bullet three</a:t>
            </a:r>
          </a:p>
          <a:p>
            <a:pPr lvl="3"/>
            <a:r>
              <a:rPr lang="en-CA" dirty="0"/>
              <a:t>Bullet four</a:t>
            </a:r>
          </a:p>
          <a:p>
            <a:pPr lvl="4"/>
            <a:r>
              <a:rPr lang="en-CA" dirty="0"/>
              <a:t>Bullet five</a:t>
            </a:r>
          </a:p>
        </p:txBody>
      </p:sp>
      <p:sp>
        <p:nvSpPr>
          <p:cNvPr id="12" name="Rectangle 17"/>
          <p:cNvSpPr txBox="1">
            <a:spLocks noChangeArrowheads="1"/>
          </p:cNvSpPr>
          <p:nvPr/>
        </p:nvSpPr>
        <p:spPr bwMode="auto">
          <a:xfrm>
            <a:off x="396147" y="6269049"/>
            <a:ext cx="406462" cy="214546"/>
          </a:xfrm>
          <a:prstGeom prst="rect">
            <a:avLst/>
          </a:prstGeom>
          <a:noFill/>
        </p:spPr>
        <p:txBody>
          <a:bodyPr wrap="square" lIns="0">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l"/>
            <a:fld id="{4709DFA8-5E55-4CEC-9D0D-670ECCEB4301}" type="slidenum">
              <a:rPr lang="en-CA" sz="794" smtClean="0">
                <a:solidFill>
                  <a:schemeClr val="tx1"/>
                </a:solidFill>
              </a:rPr>
              <a:t>‹#›</a:t>
            </a:fld>
            <a:endParaRPr lang="en-CA" sz="794" dirty="0">
              <a:solidFill>
                <a:schemeClr val="tx1"/>
              </a:solidFill>
            </a:endParaRPr>
          </a:p>
        </p:txBody>
      </p:sp>
      <p:cxnSp>
        <p:nvCxnSpPr>
          <p:cNvPr id="14" name="Straight Connector 13"/>
          <p:cNvCxnSpPr/>
          <p:nvPr/>
        </p:nvCxnSpPr>
        <p:spPr bwMode="auto">
          <a:xfrm>
            <a:off x="663261" y="6253689"/>
            <a:ext cx="0" cy="242047"/>
          </a:xfrm>
          <a:prstGeom prst="line">
            <a:avLst/>
          </a:prstGeom>
          <a:noFill/>
          <a:ln w="9525" cap="flat" cmpd="sng" algn="ctr">
            <a:solidFill>
              <a:schemeClr val="tx1"/>
            </a:solidFill>
            <a:prstDash val="solid"/>
            <a:round/>
            <a:headEnd type="none" w="med" len="med"/>
            <a:tailEnd type="none" w="med" len="med"/>
          </a:ln>
          <a:effectLst/>
        </p:spPr>
      </p:cxnSp>
      <p:sp>
        <p:nvSpPr>
          <p:cNvPr id="2" name="Title Placeholder 1"/>
          <p:cNvSpPr>
            <a:spLocks noGrp="1"/>
          </p:cNvSpPr>
          <p:nvPr>
            <p:ph type="title"/>
          </p:nvPr>
        </p:nvSpPr>
        <p:spPr>
          <a:xfrm>
            <a:off x="399280" y="477817"/>
            <a:ext cx="11393978" cy="282388"/>
          </a:xfrm>
          <a:prstGeom prst="rect">
            <a:avLst/>
          </a:prstGeom>
        </p:spPr>
        <p:txBody>
          <a:bodyPr vert="horz" wrap="square" lIns="0" tIns="0" rIns="0" bIns="0" rtlCol="0" anchor="b">
            <a:noAutofit/>
          </a:bodyPr>
          <a:lstStyle/>
          <a:p>
            <a:r>
              <a:rPr lang="en-US"/>
              <a:t>Click to edit Master title style</a:t>
            </a:r>
            <a:endParaRPr lang="en-CA" dirty="0"/>
          </a:p>
        </p:txBody>
      </p:sp>
      <p:sp>
        <p:nvSpPr>
          <p:cNvPr id="5" name="Footer Placeholder 4"/>
          <p:cNvSpPr>
            <a:spLocks noGrp="1"/>
          </p:cNvSpPr>
          <p:nvPr>
            <p:ph type="ftr" sz="quarter" idx="3"/>
          </p:nvPr>
        </p:nvSpPr>
        <p:spPr>
          <a:xfrm>
            <a:off x="779319" y="6208195"/>
            <a:ext cx="7758545" cy="365592"/>
          </a:xfrm>
          <a:prstGeom prst="rect">
            <a:avLst/>
          </a:prstGeom>
        </p:spPr>
        <p:txBody>
          <a:bodyPr vert="horz" lIns="0" tIns="45720" rIns="0" bIns="45720" rtlCol="0" anchor="t"/>
          <a:lstStyle>
            <a:lvl1pPr algn="l">
              <a:defRPr sz="618">
                <a:solidFill>
                  <a:schemeClr val="tx1"/>
                </a:solidFill>
              </a:defRPr>
            </a:lvl1pPr>
          </a:lstStyle>
          <a:p>
            <a:endParaRPr lang="en-CA" dirty="0"/>
          </a:p>
        </p:txBody>
      </p:sp>
      <p:pic>
        <p:nvPicPr>
          <p:cNvPr id="9" name="Picture 8">
            <a:extLst>
              <a:ext uri="{FF2B5EF4-FFF2-40B4-BE49-F238E27FC236}">
                <a16:creationId xmlns:a16="http://schemas.microsoft.com/office/drawing/2014/main" id="{4F863493-482B-48EA-9722-51D5279C50BF}"/>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32708"/>
          <a:stretch/>
        </p:blipFill>
        <p:spPr>
          <a:xfrm>
            <a:off x="9747682" y="6272215"/>
            <a:ext cx="2045576" cy="302025"/>
          </a:xfrm>
          <a:prstGeom prst="rect">
            <a:avLst/>
          </a:prstGeom>
        </p:spPr>
      </p:pic>
    </p:spTree>
    <p:extLst>
      <p:ext uri="{BB962C8B-B14F-4D97-AF65-F5344CB8AC3E}">
        <p14:creationId xmlns:p14="http://schemas.microsoft.com/office/powerpoint/2010/main" val="245642420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p:titleStyle>
    <p:bodyStyle>
      <a:lvl1pPr marL="204518" indent="-204518" algn="l" defTabSz="787255" rtl="0" eaLnBrk="1" fontAlgn="base" hangingPunct="1">
        <a:spcBef>
          <a:spcPts val="794"/>
        </a:spcBef>
        <a:spcAft>
          <a:spcPct val="0"/>
        </a:spcAft>
        <a:buClr>
          <a:schemeClr val="accent2"/>
        </a:buClr>
        <a:buSzPct val="70000"/>
        <a:buFont typeface="Wingdings" pitchFamily="2" charset="2"/>
        <a:buChar char="l"/>
        <a:defRPr sz="882">
          <a:solidFill>
            <a:schemeClr val="tx1"/>
          </a:solidFill>
          <a:latin typeface="+mn-lt"/>
          <a:ea typeface="+mn-ea"/>
          <a:cs typeface="+mn-cs"/>
        </a:defRPr>
      </a:lvl1pPr>
      <a:lvl2pPr marL="407636" indent="-201717" algn="l" defTabSz="787255" rtl="0" eaLnBrk="1" fontAlgn="base" hangingPunct="1">
        <a:spcBef>
          <a:spcPts val="265"/>
        </a:spcBef>
        <a:spcAft>
          <a:spcPct val="0"/>
        </a:spcAft>
        <a:buClr>
          <a:schemeClr val="accent1"/>
        </a:buClr>
        <a:buSzPct val="70000"/>
        <a:buFont typeface="Wingdings" pitchFamily="2" charset="2"/>
        <a:buChar char="n"/>
        <a:defRPr sz="882">
          <a:solidFill>
            <a:schemeClr val="tx1"/>
          </a:solidFill>
          <a:latin typeface="+mn-lt"/>
          <a:ea typeface="+mn-ea"/>
        </a:defRPr>
      </a:lvl2pPr>
      <a:lvl3pPr marL="602348" indent="-193312" algn="l" defTabSz="787255" rtl="0" eaLnBrk="1" fontAlgn="base" hangingPunct="1">
        <a:spcBef>
          <a:spcPts val="265"/>
        </a:spcBef>
        <a:spcAft>
          <a:spcPct val="0"/>
        </a:spcAft>
        <a:buClr>
          <a:schemeClr val="accent1"/>
        </a:buClr>
        <a:buFont typeface="Arial" charset="0"/>
        <a:buChar char="–"/>
        <a:defRPr sz="882">
          <a:solidFill>
            <a:schemeClr val="tx1"/>
          </a:solidFill>
          <a:latin typeface="+mn-lt"/>
          <a:ea typeface="+mn-ea"/>
        </a:defRPr>
      </a:lvl3pPr>
      <a:lvl4pPr marL="795660" indent="-191911" algn="l" defTabSz="787255" rtl="0" eaLnBrk="1" fontAlgn="base" hangingPunct="1">
        <a:spcBef>
          <a:spcPts val="265"/>
        </a:spcBef>
        <a:spcAft>
          <a:spcPct val="0"/>
        </a:spcAft>
        <a:buClr>
          <a:schemeClr val="accent1"/>
        </a:buClr>
        <a:buFont typeface="Wingdings" pitchFamily="2" charset="2"/>
        <a:buChar char="w"/>
        <a:defRPr sz="882">
          <a:solidFill>
            <a:schemeClr val="tx1"/>
          </a:solidFill>
          <a:latin typeface="+mn-lt"/>
          <a:ea typeface="+mn-ea"/>
        </a:defRPr>
      </a:lvl4pPr>
      <a:lvl5pPr marL="1011385" indent="-214324" algn="l" defTabSz="787255" rtl="0" eaLnBrk="1" fontAlgn="base" hangingPunct="1">
        <a:spcBef>
          <a:spcPts val="265"/>
        </a:spcBef>
        <a:spcAft>
          <a:spcPct val="0"/>
        </a:spcAft>
        <a:buClr>
          <a:schemeClr val="accent1"/>
        </a:buClr>
        <a:buFont typeface="Arial" charset="0"/>
        <a:buChar char="&gt;"/>
        <a:defRPr sz="882">
          <a:solidFill>
            <a:schemeClr val="tx1"/>
          </a:solidFill>
          <a:latin typeface="+mn-lt"/>
          <a:ea typeface="+mn-ea"/>
        </a:defRPr>
      </a:lvl5pPr>
      <a:lvl6pPr marL="14148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6pPr>
      <a:lvl7pPr marL="1818251"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7pPr>
      <a:lvl8pPr marL="2221685"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8pPr>
      <a:lvl9pPr marL="26251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jpeg"/><Relationship Id="rId4" Type="http://schemas.openxmlformats.org/officeDocument/2006/relationships/diagramLayout" Target="../diagrams/layout3.xml"/><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vnrock.c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vnrock.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svnrock.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vnrock.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EB32-19E5-4A29-AD9C-73596F57C6AB}"/>
              </a:ext>
            </a:extLst>
          </p:cNvPr>
          <p:cNvSpPr>
            <a:spLocks noGrp="1"/>
          </p:cNvSpPr>
          <p:nvPr>
            <p:ph type="title"/>
          </p:nvPr>
        </p:nvSpPr>
        <p:spPr/>
        <p:txBody>
          <a:bodyPr/>
          <a:lstStyle/>
          <a:p>
            <a:r>
              <a:rPr lang="en-CA" dirty="0"/>
              <a:t>HOW TO MAXIMIZE YOUR EXPERIENCE IN THIS WEBINAR</a:t>
            </a:r>
            <a:endParaRPr lang="en-US" dirty="0"/>
          </a:p>
        </p:txBody>
      </p:sp>
      <p:sp>
        <p:nvSpPr>
          <p:cNvPr id="3" name="Content Placeholder 2">
            <a:extLst>
              <a:ext uri="{FF2B5EF4-FFF2-40B4-BE49-F238E27FC236}">
                <a16:creationId xmlns:a16="http://schemas.microsoft.com/office/drawing/2014/main" id="{C54FAFAD-F3EB-49D6-91F1-6B29E4CD922C}"/>
              </a:ext>
            </a:extLst>
          </p:cNvPr>
          <p:cNvSpPr>
            <a:spLocks noGrp="1"/>
          </p:cNvSpPr>
          <p:nvPr>
            <p:ph idx="1"/>
          </p:nvPr>
        </p:nvSpPr>
        <p:spPr/>
        <p:txBody>
          <a:bodyPr>
            <a:normAutofit fontScale="77500" lnSpcReduction="20000"/>
          </a:bodyPr>
          <a:lstStyle/>
          <a:p>
            <a:r>
              <a:rPr lang="en-CA" b="1" dirty="0"/>
              <a:t>If you are experiencing problems with connectivity (lag, delay, loading signal, echo etc.):</a:t>
            </a:r>
          </a:p>
          <a:p>
            <a:pPr lvl="1"/>
            <a:r>
              <a:rPr lang="en-CA" dirty="0"/>
              <a:t>Hover over the video</a:t>
            </a:r>
          </a:p>
          <a:p>
            <a:pPr lvl="1"/>
            <a:r>
              <a:rPr lang="en-CA" dirty="0"/>
              <a:t>Click the gear          icon on the lower right corner of the video</a:t>
            </a:r>
          </a:p>
          <a:p>
            <a:pPr lvl="1"/>
            <a:r>
              <a:rPr lang="en-CA" dirty="0"/>
              <a:t>Click on 360p to lower your resolution</a:t>
            </a:r>
          </a:p>
          <a:p>
            <a:pPr lvl="1"/>
            <a:endParaRPr lang="en-CA" dirty="0"/>
          </a:p>
          <a:p>
            <a:r>
              <a:rPr lang="en-US" b="1" dirty="0"/>
              <a:t>If you’d like to watch this webinar in full screen:</a:t>
            </a:r>
          </a:p>
          <a:p>
            <a:pPr lvl="1"/>
            <a:r>
              <a:rPr lang="en-US" dirty="0"/>
              <a:t>Hover over the video</a:t>
            </a:r>
          </a:p>
          <a:p>
            <a:pPr lvl="1"/>
            <a:r>
              <a:rPr lang="en-US" dirty="0"/>
              <a:t>Click on the     icon on the lower right corner of the video</a:t>
            </a:r>
          </a:p>
          <a:p>
            <a:pPr marL="457200" lvl="1" indent="0">
              <a:buNone/>
            </a:pPr>
            <a:endParaRPr lang="en-US" b="1" dirty="0"/>
          </a:p>
          <a:p>
            <a:r>
              <a:rPr lang="en-US" b="1" dirty="0"/>
              <a:t>If you’d like to hide the live chat session</a:t>
            </a:r>
          </a:p>
          <a:p>
            <a:pPr lvl="1"/>
            <a:r>
              <a:rPr lang="en-US" dirty="0"/>
              <a:t>Hover over the live chat section</a:t>
            </a:r>
          </a:p>
          <a:p>
            <a:pPr lvl="1"/>
            <a:r>
              <a:rPr lang="en-US" dirty="0"/>
              <a:t>Click the       icon on the upper right corner of the live chat section</a:t>
            </a:r>
            <a:endParaRPr lang="en-CA" dirty="0"/>
          </a:p>
        </p:txBody>
      </p:sp>
      <p:sp>
        <p:nvSpPr>
          <p:cNvPr id="4" name="Slide Number Placeholder 3">
            <a:extLst>
              <a:ext uri="{FF2B5EF4-FFF2-40B4-BE49-F238E27FC236}">
                <a16:creationId xmlns:a16="http://schemas.microsoft.com/office/drawing/2014/main" id="{2E48D9AC-DF1B-4656-BEA3-F732D6626E52}"/>
              </a:ext>
            </a:extLst>
          </p:cNvPr>
          <p:cNvSpPr>
            <a:spLocks noGrp="1"/>
          </p:cNvSpPr>
          <p:nvPr>
            <p:ph type="sldNum" sz="quarter" idx="10"/>
          </p:nvPr>
        </p:nvSpPr>
        <p:spPr/>
        <p:txBody>
          <a:bodyPr/>
          <a:lstStyle/>
          <a:p>
            <a:fld id="{48A509F8-7C13-4B3F-907D-4501D93D086E}" type="slidenum">
              <a:rPr lang="en-CA" smtClean="0"/>
              <a:pPr/>
              <a:t>1</a:t>
            </a:fld>
            <a:endParaRPr lang="en-CA"/>
          </a:p>
        </p:txBody>
      </p:sp>
      <p:pic>
        <p:nvPicPr>
          <p:cNvPr id="40" name="Picture 39" descr="Image result for gear icon copy paste">
            <a:extLst>
              <a:ext uri="{FF2B5EF4-FFF2-40B4-BE49-F238E27FC236}">
                <a16:creationId xmlns:a16="http://schemas.microsoft.com/office/drawing/2014/main" id="{E39BD61C-DC83-4C45-874C-CFF826576EF1}"/>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3701" y="2442503"/>
            <a:ext cx="501357" cy="481818"/>
          </a:xfrm>
          <a:prstGeom prst="rect">
            <a:avLst/>
          </a:prstGeom>
          <a:noFill/>
          <a:ln>
            <a:noFill/>
          </a:ln>
        </p:spPr>
      </p:pic>
      <p:pic>
        <p:nvPicPr>
          <p:cNvPr id="41" name="Picture 40" descr="A picture containing drawing&#10;&#10;Description automatically generated">
            <a:extLst>
              <a:ext uri="{FF2B5EF4-FFF2-40B4-BE49-F238E27FC236}">
                <a16:creationId xmlns:a16="http://schemas.microsoft.com/office/drawing/2014/main" id="{D06F5378-89DC-4E74-BECA-1F54434F7EDB}"/>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2740146" y="4204084"/>
            <a:ext cx="303555" cy="339896"/>
          </a:xfrm>
          <a:prstGeom prst="rect">
            <a:avLst/>
          </a:prstGeom>
          <a:noFill/>
          <a:ln>
            <a:noFill/>
          </a:ln>
        </p:spPr>
      </p:pic>
      <p:pic>
        <p:nvPicPr>
          <p:cNvPr id="42" name="Picture 41" descr="Image result for arrow down icon grey">
            <a:extLst>
              <a:ext uri="{FF2B5EF4-FFF2-40B4-BE49-F238E27FC236}">
                <a16:creationId xmlns:a16="http://schemas.microsoft.com/office/drawing/2014/main" id="{56D93E3C-FA25-4FD6-B44C-498C290171B0}"/>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2371455" y="5505461"/>
            <a:ext cx="288974" cy="318282"/>
          </a:xfrm>
          <a:prstGeom prst="rect">
            <a:avLst/>
          </a:prstGeom>
          <a:noFill/>
          <a:ln>
            <a:noFill/>
          </a:ln>
        </p:spPr>
      </p:pic>
      <p:sp>
        <p:nvSpPr>
          <p:cNvPr id="5" name="Rectangle 4">
            <a:extLst>
              <a:ext uri="{FF2B5EF4-FFF2-40B4-BE49-F238E27FC236}">
                <a16:creationId xmlns:a16="http://schemas.microsoft.com/office/drawing/2014/main" id="{02FCAB2F-7F6E-4077-B557-AC9B9C9AE50B}"/>
              </a:ext>
            </a:extLst>
          </p:cNvPr>
          <p:cNvSpPr/>
          <p:nvPr/>
        </p:nvSpPr>
        <p:spPr>
          <a:xfrm>
            <a:off x="2946222" y="6052175"/>
            <a:ext cx="5534785" cy="461665"/>
          </a:xfrm>
          <a:prstGeom prst="rect">
            <a:avLst/>
          </a:prstGeom>
        </p:spPr>
        <p:txBody>
          <a:bodyPr wrap="none">
            <a:spAutoFit/>
          </a:bodyPr>
          <a:lstStyle/>
          <a:p>
            <a:pPr algn="ctr"/>
            <a:r>
              <a:rPr lang="en-US" sz="2400" b="1" dirty="0"/>
              <a:t>We’re Monitoring the Chat Function</a:t>
            </a:r>
          </a:p>
        </p:txBody>
      </p:sp>
    </p:spTree>
    <p:extLst>
      <p:ext uri="{BB962C8B-B14F-4D97-AF65-F5344CB8AC3E}">
        <p14:creationId xmlns:p14="http://schemas.microsoft.com/office/powerpoint/2010/main" val="372685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44D1-0064-4ED1-BCCB-2C12F479F57D}"/>
              </a:ext>
            </a:extLst>
          </p:cNvPr>
          <p:cNvSpPr>
            <a:spLocks noGrp="1"/>
          </p:cNvSpPr>
          <p:nvPr>
            <p:ph type="title"/>
          </p:nvPr>
        </p:nvSpPr>
        <p:spPr/>
        <p:txBody>
          <a:bodyPr/>
          <a:lstStyle/>
          <a:p>
            <a:r>
              <a:rPr lang="en-CA" dirty="0"/>
              <a:t>KEY FINDINGS: RENT COLLECTION DURING COVID 19</a:t>
            </a:r>
            <a:endParaRPr lang="en-US" dirty="0"/>
          </a:p>
        </p:txBody>
      </p:sp>
      <p:sp>
        <p:nvSpPr>
          <p:cNvPr id="3" name="Content Placeholder 2">
            <a:extLst>
              <a:ext uri="{FF2B5EF4-FFF2-40B4-BE49-F238E27FC236}">
                <a16:creationId xmlns:a16="http://schemas.microsoft.com/office/drawing/2014/main" id="{ECBC885F-E44C-47B3-BBE4-A4070EB6279C}"/>
              </a:ext>
            </a:extLst>
          </p:cNvPr>
          <p:cNvSpPr>
            <a:spLocks noGrp="1"/>
          </p:cNvSpPr>
          <p:nvPr>
            <p:ph idx="1"/>
          </p:nvPr>
        </p:nvSpPr>
        <p:spPr/>
        <p:txBody>
          <a:bodyPr>
            <a:normAutofit fontScale="85000" lnSpcReduction="20000"/>
          </a:bodyPr>
          <a:lstStyle/>
          <a:p>
            <a:r>
              <a:rPr lang="en-CA" dirty="0"/>
              <a:t>Those who </a:t>
            </a:r>
            <a:r>
              <a:rPr lang="en-CA" u="sng" dirty="0"/>
              <a:t>could</a:t>
            </a:r>
            <a:r>
              <a:rPr lang="en-CA" dirty="0"/>
              <a:t>, paid.</a:t>
            </a:r>
          </a:p>
          <a:p>
            <a:endParaRPr lang="en-CA" dirty="0"/>
          </a:p>
          <a:p>
            <a:r>
              <a:rPr lang="en-CA" b="1" dirty="0"/>
              <a:t>C-Class buildings </a:t>
            </a:r>
            <a:r>
              <a:rPr lang="en-CA" dirty="0"/>
              <a:t>in C-class neighbourhoods suffered the most</a:t>
            </a:r>
          </a:p>
          <a:p>
            <a:endParaRPr lang="en-CA" dirty="0"/>
          </a:p>
          <a:p>
            <a:r>
              <a:rPr lang="en-CA" b="1" dirty="0"/>
              <a:t>A+ buildings </a:t>
            </a:r>
            <a:r>
              <a:rPr lang="en-CA" dirty="0"/>
              <a:t>with top of market rents, and A &amp; B class buildings in higher income </a:t>
            </a:r>
            <a:r>
              <a:rPr lang="en-CA" dirty="0" err="1"/>
              <a:t>neigbourhoods</a:t>
            </a:r>
            <a:r>
              <a:rPr lang="en-CA" dirty="0"/>
              <a:t>, mostly seniors with pre-approved payments,  saw few defaults</a:t>
            </a:r>
          </a:p>
          <a:p>
            <a:endParaRPr lang="en-CA" dirty="0"/>
          </a:p>
          <a:p>
            <a:r>
              <a:rPr lang="en-CA" b="1" dirty="0"/>
              <a:t>0.5% of residents called in advance</a:t>
            </a:r>
            <a:r>
              <a:rPr lang="en-CA" dirty="0"/>
              <a:t>, while 15% didn’t pay.</a:t>
            </a:r>
          </a:p>
          <a:p>
            <a:endParaRPr lang="en-CA" dirty="0"/>
          </a:p>
          <a:p>
            <a:r>
              <a:rPr lang="en-CA" b="1" dirty="0"/>
              <a:t>Student Housing: </a:t>
            </a:r>
            <a:r>
              <a:rPr lang="en-CA" dirty="0"/>
              <a:t>Success depends on management style and what date your lease expires, but there were no real problems for April 1</a:t>
            </a:r>
            <a:r>
              <a:rPr lang="en-CA" baseline="30000" dirty="0"/>
              <a:t>st</a:t>
            </a:r>
            <a:r>
              <a:rPr lang="en-CA" dirty="0"/>
              <a:t>. </a:t>
            </a:r>
          </a:p>
          <a:p>
            <a:endParaRPr lang="en-CA" dirty="0"/>
          </a:p>
        </p:txBody>
      </p:sp>
      <p:sp>
        <p:nvSpPr>
          <p:cNvPr id="4" name="Slide Number Placeholder 3">
            <a:extLst>
              <a:ext uri="{FF2B5EF4-FFF2-40B4-BE49-F238E27FC236}">
                <a16:creationId xmlns:a16="http://schemas.microsoft.com/office/drawing/2014/main" id="{BEE7FDAE-80B3-4C4A-91CD-219AC45BD875}"/>
              </a:ext>
            </a:extLst>
          </p:cNvPr>
          <p:cNvSpPr>
            <a:spLocks noGrp="1"/>
          </p:cNvSpPr>
          <p:nvPr>
            <p:ph type="sldNum" sz="quarter" idx="10"/>
          </p:nvPr>
        </p:nvSpPr>
        <p:spPr/>
        <p:txBody>
          <a:bodyPr/>
          <a:lstStyle/>
          <a:p>
            <a:fld id="{48A509F8-7C13-4B3F-907D-4501D93D086E}" type="slidenum">
              <a:rPr lang="en-CA" smtClean="0"/>
              <a:pPr/>
              <a:t>10</a:t>
            </a:fld>
            <a:endParaRPr lang="en-CA"/>
          </a:p>
        </p:txBody>
      </p:sp>
    </p:spTree>
    <p:extLst>
      <p:ext uri="{BB962C8B-B14F-4D97-AF65-F5344CB8AC3E}">
        <p14:creationId xmlns:p14="http://schemas.microsoft.com/office/powerpoint/2010/main" val="3325263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7C82-ADB6-4BA2-9521-ED6CA07F26BB}"/>
              </a:ext>
            </a:extLst>
          </p:cNvPr>
          <p:cNvSpPr>
            <a:spLocks noGrp="1"/>
          </p:cNvSpPr>
          <p:nvPr>
            <p:ph type="title"/>
          </p:nvPr>
        </p:nvSpPr>
        <p:spPr/>
        <p:txBody>
          <a:bodyPr/>
          <a:lstStyle/>
          <a:p>
            <a:r>
              <a:rPr lang="en-CA" dirty="0"/>
              <a:t>THIS IS HOW IT SHAKED OUT</a:t>
            </a:r>
            <a:endParaRPr lang="en-US" dirty="0"/>
          </a:p>
        </p:txBody>
      </p:sp>
      <p:sp>
        <p:nvSpPr>
          <p:cNvPr id="4" name="Slide Number Placeholder 3">
            <a:extLst>
              <a:ext uri="{FF2B5EF4-FFF2-40B4-BE49-F238E27FC236}">
                <a16:creationId xmlns:a16="http://schemas.microsoft.com/office/drawing/2014/main" id="{E41C588A-A010-4CC1-8877-2A12A03A13C7}"/>
              </a:ext>
            </a:extLst>
          </p:cNvPr>
          <p:cNvSpPr>
            <a:spLocks noGrp="1"/>
          </p:cNvSpPr>
          <p:nvPr>
            <p:ph type="sldNum" sz="quarter" idx="10"/>
          </p:nvPr>
        </p:nvSpPr>
        <p:spPr/>
        <p:txBody>
          <a:bodyPr/>
          <a:lstStyle/>
          <a:p>
            <a:fld id="{48A509F8-7C13-4B3F-907D-4501D93D086E}" type="slidenum">
              <a:rPr lang="en-CA" smtClean="0"/>
              <a:pPr/>
              <a:t>11</a:t>
            </a:fld>
            <a:endParaRPr lang="en-CA"/>
          </a:p>
        </p:txBody>
      </p:sp>
      <p:graphicFrame>
        <p:nvGraphicFramePr>
          <p:cNvPr id="5" name="Diagram 4">
            <a:extLst>
              <a:ext uri="{FF2B5EF4-FFF2-40B4-BE49-F238E27FC236}">
                <a16:creationId xmlns:a16="http://schemas.microsoft.com/office/drawing/2014/main" id="{8FC55148-F7D9-4163-A3AA-CE55E17EA83D}"/>
              </a:ext>
            </a:extLst>
          </p:cNvPr>
          <p:cNvGraphicFramePr/>
          <p:nvPr>
            <p:extLst>
              <p:ext uri="{D42A27DB-BD31-4B8C-83A1-F6EECF244321}">
                <p14:modId xmlns:p14="http://schemas.microsoft.com/office/powerpoint/2010/main" val="2777973188"/>
              </p:ext>
            </p:extLst>
          </p:nvPr>
        </p:nvGraphicFramePr>
        <p:xfrm>
          <a:off x="143848" y="986952"/>
          <a:ext cx="11604845" cy="6011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B4491C11-D815-493E-993F-405DDFA36374}"/>
              </a:ext>
            </a:extLst>
          </p:cNvPr>
          <p:cNvSpPr/>
          <p:nvPr/>
        </p:nvSpPr>
        <p:spPr>
          <a:xfrm>
            <a:off x="9871541" y="986029"/>
            <a:ext cx="1357580" cy="122515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178524AD-38EC-4AB7-9357-1F540AD9B2F2}"/>
              </a:ext>
            </a:extLst>
          </p:cNvPr>
          <p:cNvSpPr txBox="1"/>
          <p:nvPr/>
        </p:nvSpPr>
        <p:spPr>
          <a:xfrm>
            <a:off x="10445285" y="2212906"/>
            <a:ext cx="1638059" cy="1200329"/>
          </a:xfrm>
          <a:prstGeom prst="rect">
            <a:avLst/>
          </a:prstGeom>
          <a:noFill/>
        </p:spPr>
        <p:txBody>
          <a:bodyPr wrap="square" rtlCol="0">
            <a:spAutoFit/>
          </a:bodyPr>
          <a:lstStyle/>
          <a:p>
            <a:pPr algn="ctr"/>
            <a:r>
              <a:rPr lang="en-CA" b="1" dirty="0"/>
              <a:t>New Apartment Construction in Lease Up</a:t>
            </a:r>
            <a:endParaRPr lang="en-US" b="1" dirty="0"/>
          </a:p>
        </p:txBody>
      </p:sp>
      <p:sp>
        <p:nvSpPr>
          <p:cNvPr id="8" name="Arrow: Up 7">
            <a:extLst>
              <a:ext uri="{FF2B5EF4-FFF2-40B4-BE49-F238E27FC236}">
                <a16:creationId xmlns:a16="http://schemas.microsoft.com/office/drawing/2014/main" id="{7D862F31-12FA-437F-A1C8-606F81705F44}"/>
              </a:ext>
            </a:extLst>
          </p:cNvPr>
          <p:cNvSpPr/>
          <p:nvPr/>
        </p:nvSpPr>
        <p:spPr>
          <a:xfrm>
            <a:off x="731520" y="2211185"/>
            <a:ext cx="199505" cy="332509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5332A7-D66B-4E36-9465-B91BA9900C65}"/>
              </a:ext>
            </a:extLst>
          </p:cNvPr>
          <p:cNvSpPr txBox="1"/>
          <p:nvPr/>
        </p:nvSpPr>
        <p:spPr>
          <a:xfrm rot="16200000">
            <a:off x="-585786" y="2904793"/>
            <a:ext cx="2128058" cy="369332"/>
          </a:xfrm>
          <a:prstGeom prst="rect">
            <a:avLst/>
          </a:prstGeom>
          <a:noFill/>
        </p:spPr>
        <p:txBody>
          <a:bodyPr wrap="square" rtlCol="0">
            <a:spAutoFit/>
          </a:bodyPr>
          <a:lstStyle/>
          <a:p>
            <a:r>
              <a:rPr lang="en-CA" dirty="0"/>
              <a:t>RISK</a:t>
            </a:r>
            <a:endParaRPr lang="en-US" dirty="0"/>
          </a:p>
        </p:txBody>
      </p:sp>
    </p:spTree>
    <p:extLst>
      <p:ext uri="{BB962C8B-B14F-4D97-AF65-F5344CB8AC3E}">
        <p14:creationId xmlns:p14="http://schemas.microsoft.com/office/powerpoint/2010/main" val="230422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3FB8-ED56-4858-A0B6-00E04B2E1BD9}"/>
              </a:ext>
            </a:extLst>
          </p:cNvPr>
          <p:cNvSpPr>
            <a:spLocks noGrp="1"/>
          </p:cNvSpPr>
          <p:nvPr>
            <p:ph type="title"/>
          </p:nvPr>
        </p:nvSpPr>
        <p:spPr/>
        <p:txBody>
          <a:bodyPr/>
          <a:lstStyle/>
          <a:p>
            <a:r>
              <a:rPr lang="en-CA" dirty="0"/>
              <a:t>THE VIEW FROM LARGE OWNERS</a:t>
            </a:r>
            <a:endParaRPr lang="en-US" dirty="0"/>
          </a:p>
        </p:txBody>
      </p:sp>
      <p:sp>
        <p:nvSpPr>
          <p:cNvPr id="3" name="Content Placeholder 2">
            <a:extLst>
              <a:ext uri="{FF2B5EF4-FFF2-40B4-BE49-F238E27FC236}">
                <a16:creationId xmlns:a16="http://schemas.microsoft.com/office/drawing/2014/main" id="{B97A65E8-4ECE-4457-B0F0-3FD1CEC76344}"/>
              </a:ext>
            </a:extLst>
          </p:cNvPr>
          <p:cNvSpPr>
            <a:spLocks noGrp="1"/>
          </p:cNvSpPr>
          <p:nvPr>
            <p:ph idx="1"/>
          </p:nvPr>
        </p:nvSpPr>
        <p:spPr>
          <a:xfrm>
            <a:off x="293577" y="2057400"/>
            <a:ext cx="11604846" cy="4106239"/>
          </a:xfrm>
        </p:spPr>
        <p:txBody>
          <a:bodyPr>
            <a:normAutofit/>
          </a:bodyPr>
          <a:lstStyle/>
          <a:p>
            <a:pPr marL="0" indent="0" algn="ctr">
              <a:buNone/>
            </a:pPr>
            <a:r>
              <a:rPr lang="en-CA" sz="4400" b="1" dirty="0"/>
              <a:t>We spoke with large portfolio owners across the country</a:t>
            </a:r>
          </a:p>
        </p:txBody>
      </p:sp>
      <p:sp>
        <p:nvSpPr>
          <p:cNvPr id="4" name="Slide Number Placeholder 3">
            <a:extLst>
              <a:ext uri="{FF2B5EF4-FFF2-40B4-BE49-F238E27FC236}">
                <a16:creationId xmlns:a16="http://schemas.microsoft.com/office/drawing/2014/main" id="{317F7772-510B-4716-B8A8-50304203F23C}"/>
              </a:ext>
            </a:extLst>
          </p:cNvPr>
          <p:cNvSpPr>
            <a:spLocks noGrp="1"/>
          </p:cNvSpPr>
          <p:nvPr>
            <p:ph type="sldNum" sz="quarter" idx="10"/>
          </p:nvPr>
        </p:nvSpPr>
        <p:spPr/>
        <p:txBody>
          <a:bodyPr/>
          <a:lstStyle/>
          <a:p>
            <a:fld id="{48A509F8-7C13-4B3F-907D-4501D93D086E}" type="slidenum">
              <a:rPr lang="en-CA" smtClean="0"/>
              <a:pPr/>
              <a:t>12</a:t>
            </a:fld>
            <a:endParaRPr lang="en-CA"/>
          </a:p>
        </p:txBody>
      </p:sp>
      <p:pic>
        <p:nvPicPr>
          <p:cNvPr id="5" name="Picture 4">
            <a:extLst>
              <a:ext uri="{FF2B5EF4-FFF2-40B4-BE49-F238E27FC236}">
                <a16:creationId xmlns:a16="http://schemas.microsoft.com/office/drawing/2014/main" id="{EA72C75D-87EF-40EE-B389-288D3D7B44FE}"/>
              </a:ext>
            </a:extLst>
          </p:cNvPr>
          <p:cNvPicPr>
            <a:picLocks noChangeAspect="1"/>
          </p:cNvPicPr>
          <p:nvPr/>
        </p:nvPicPr>
        <p:blipFill>
          <a:blip r:embed="rId3"/>
          <a:stretch>
            <a:fillRect/>
          </a:stretch>
        </p:blipFill>
        <p:spPr>
          <a:xfrm>
            <a:off x="8286415" y="3962401"/>
            <a:ext cx="3617024" cy="2712768"/>
          </a:xfrm>
          <a:prstGeom prst="rect">
            <a:avLst/>
          </a:prstGeom>
        </p:spPr>
      </p:pic>
    </p:spTree>
    <p:extLst>
      <p:ext uri="{BB962C8B-B14F-4D97-AF65-F5344CB8AC3E}">
        <p14:creationId xmlns:p14="http://schemas.microsoft.com/office/powerpoint/2010/main" val="260156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301F-B6E3-4B37-B093-FC0D954DA0DB}"/>
              </a:ext>
            </a:extLst>
          </p:cNvPr>
          <p:cNvSpPr>
            <a:spLocks noGrp="1"/>
          </p:cNvSpPr>
          <p:nvPr>
            <p:ph type="title"/>
          </p:nvPr>
        </p:nvSpPr>
        <p:spPr/>
        <p:txBody>
          <a:bodyPr/>
          <a:lstStyle/>
          <a:p>
            <a:r>
              <a:rPr lang="en-CA" dirty="0"/>
              <a:t>TRANSIT ORIENTED, 1,000 UNITS, OLDER BUILDINGS</a:t>
            </a:r>
            <a:endParaRPr lang="en-US" dirty="0"/>
          </a:p>
        </p:txBody>
      </p:sp>
      <p:sp>
        <p:nvSpPr>
          <p:cNvPr id="3" name="Content Placeholder 2">
            <a:extLst>
              <a:ext uri="{FF2B5EF4-FFF2-40B4-BE49-F238E27FC236}">
                <a16:creationId xmlns:a16="http://schemas.microsoft.com/office/drawing/2014/main" id="{17E0A657-291A-496A-A42C-547BCA62BA91}"/>
              </a:ext>
            </a:extLst>
          </p:cNvPr>
          <p:cNvSpPr>
            <a:spLocks noGrp="1"/>
          </p:cNvSpPr>
          <p:nvPr>
            <p:ph idx="1"/>
          </p:nvPr>
        </p:nvSpPr>
        <p:spPr/>
        <p:txBody>
          <a:bodyPr/>
          <a:lstStyle/>
          <a:p>
            <a:endParaRPr lang="en-CA" dirty="0"/>
          </a:p>
          <a:p>
            <a:r>
              <a:rPr lang="en-CA" dirty="0"/>
              <a:t>Typical Rent Collected: 		85%</a:t>
            </a:r>
          </a:p>
          <a:p>
            <a:r>
              <a:rPr lang="en-CA" dirty="0"/>
              <a:t>April 6</a:t>
            </a:r>
            <a:r>
              <a:rPr lang="en-CA" baseline="30000" dirty="0"/>
              <a:t>th</a:t>
            </a:r>
            <a:r>
              <a:rPr lang="en-CA" dirty="0"/>
              <a:t> Rent Collected:		</a:t>
            </a:r>
            <a:r>
              <a:rPr lang="en-CA" u="sng" dirty="0"/>
              <a:t>75%</a:t>
            </a:r>
          </a:p>
          <a:p>
            <a:r>
              <a:rPr lang="en-CA" b="1" dirty="0">
                <a:solidFill>
                  <a:srgbClr val="FF0000"/>
                </a:solidFill>
              </a:rPr>
              <a:t>Change in Collection: 		   -10%</a:t>
            </a:r>
          </a:p>
          <a:p>
            <a:endParaRPr lang="en-US" dirty="0"/>
          </a:p>
        </p:txBody>
      </p:sp>
      <p:sp>
        <p:nvSpPr>
          <p:cNvPr id="4" name="Slide Number Placeholder 3">
            <a:extLst>
              <a:ext uri="{FF2B5EF4-FFF2-40B4-BE49-F238E27FC236}">
                <a16:creationId xmlns:a16="http://schemas.microsoft.com/office/drawing/2014/main" id="{6D123A36-7446-4377-97D8-8D29BA28CC61}"/>
              </a:ext>
            </a:extLst>
          </p:cNvPr>
          <p:cNvSpPr>
            <a:spLocks noGrp="1"/>
          </p:cNvSpPr>
          <p:nvPr>
            <p:ph type="sldNum" sz="quarter" idx="10"/>
          </p:nvPr>
        </p:nvSpPr>
        <p:spPr/>
        <p:txBody>
          <a:bodyPr/>
          <a:lstStyle/>
          <a:p>
            <a:fld id="{48A509F8-7C13-4B3F-907D-4501D93D086E}" type="slidenum">
              <a:rPr lang="en-CA" smtClean="0"/>
              <a:pPr/>
              <a:t>13</a:t>
            </a:fld>
            <a:endParaRPr lang="en-CA"/>
          </a:p>
        </p:txBody>
      </p:sp>
      <p:pic>
        <p:nvPicPr>
          <p:cNvPr id="5" name="Picture 4">
            <a:extLst>
              <a:ext uri="{FF2B5EF4-FFF2-40B4-BE49-F238E27FC236}">
                <a16:creationId xmlns:a16="http://schemas.microsoft.com/office/drawing/2014/main" id="{39C8F501-C1C6-4B5B-A7B1-EDF25A03AC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0479" y="1885324"/>
            <a:ext cx="4632960" cy="3087352"/>
          </a:xfrm>
          <a:prstGeom prst="rect">
            <a:avLst/>
          </a:prstGeom>
        </p:spPr>
      </p:pic>
    </p:spTree>
    <p:extLst>
      <p:ext uri="{BB962C8B-B14F-4D97-AF65-F5344CB8AC3E}">
        <p14:creationId xmlns:p14="http://schemas.microsoft.com/office/powerpoint/2010/main" val="284084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8E0EC-7914-4F15-A56D-D0C117DAECD7}"/>
              </a:ext>
            </a:extLst>
          </p:cNvPr>
          <p:cNvSpPr>
            <a:spLocks noGrp="1"/>
          </p:cNvSpPr>
          <p:nvPr>
            <p:ph type="title"/>
          </p:nvPr>
        </p:nvSpPr>
        <p:spPr/>
        <p:txBody>
          <a:bodyPr/>
          <a:lstStyle/>
          <a:p>
            <a:r>
              <a:rPr lang="en-CA" dirty="0"/>
              <a:t>15,000 UNITS: CANADA WIDE</a:t>
            </a:r>
            <a:endParaRPr lang="en-US" dirty="0"/>
          </a:p>
        </p:txBody>
      </p:sp>
      <p:sp>
        <p:nvSpPr>
          <p:cNvPr id="3" name="Content Placeholder 2">
            <a:extLst>
              <a:ext uri="{FF2B5EF4-FFF2-40B4-BE49-F238E27FC236}">
                <a16:creationId xmlns:a16="http://schemas.microsoft.com/office/drawing/2014/main" id="{65B79946-752F-4868-A0A7-3871CCBA349E}"/>
              </a:ext>
            </a:extLst>
          </p:cNvPr>
          <p:cNvSpPr>
            <a:spLocks noGrp="1"/>
          </p:cNvSpPr>
          <p:nvPr>
            <p:ph idx="1"/>
          </p:nvPr>
        </p:nvSpPr>
        <p:spPr>
          <a:xfrm>
            <a:off x="293577" y="1637676"/>
            <a:ext cx="10110263" cy="4525963"/>
          </a:xfrm>
        </p:spPr>
        <p:txBody>
          <a:bodyPr/>
          <a:lstStyle/>
          <a:p>
            <a:r>
              <a:rPr lang="en-CA" dirty="0"/>
              <a:t>500 requests to defer rent</a:t>
            </a:r>
          </a:p>
          <a:p>
            <a:pPr marL="457200" lvl="1" indent="0">
              <a:buNone/>
            </a:pPr>
            <a:r>
              <a:rPr lang="en-CA" dirty="0"/>
              <a:t>350 negotiations</a:t>
            </a:r>
          </a:p>
          <a:p>
            <a:r>
              <a:rPr lang="en-CA" b="1" dirty="0"/>
              <a:t>85% rent collected overall</a:t>
            </a:r>
          </a:p>
          <a:p>
            <a:endParaRPr lang="en-CA" dirty="0"/>
          </a:p>
        </p:txBody>
      </p:sp>
      <p:sp>
        <p:nvSpPr>
          <p:cNvPr id="4" name="Slide Number Placeholder 3">
            <a:extLst>
              <a:ext uri="{FF2B5EF4-FFF2-40B4-BE49-F238E27FC236}">
                <a16:creationId xmlns:a16="http://schemas.microsoft.com/office/drawing/2014/main" id="{4084E7DB-1ECA-4302-8D9E-F12E240359A3}"/>
              </a:ext>
            </a:extLst>
          </p:cNvPr>
          <p:cNvSpPr>
            <a:spLocks noGrp="1"/>
          </p:cNvSpPr>
          <p:nvPr>
            <p:ph type="sldNum" sz="quarter" idx="10"/>
          </p:nvPr>
        </p:nvSpPr>
        <p:spPr/>
        <p:txBody>
          <a:bodyPr/>
          <a:lstStyle/>
          <a:p>
            <a:fld id="{48A509F8-7C13-4B3F-907D-4501D93D086E}" type="slidenum">
              <a:rPr lang="en-CA" smtClean="0"/>
              <a:pPr/>
              <a:t>14</a:t>
            </a:fld>
            <a:endParaRPr lang="en-CA"/>
          </a:p>
        </p:txBody>
      </p:sp>
      <p:pic>
        <p:nvPicPr>
          <p:cNvPr id="6" name="Picture 5">
            <a:extLst>
              <a:ext uri="{FF2B5EF4-FFF2-40B4-BE49-F238E27FC236}">
                <a16:creationId xmlns:a16="http://schemas.microsoft.com/office/drawing/2014/main" id="{89F8C274-053E-462F-B96F-5D8A6CCC8E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4699" y="3580148"/>
            <a:ext cx="5381199" cy="3024234"/>
          </a:xfrm>
          <a:prstGeom prst="rect">
            <a:avLst/>
          </a:prstGeom>
        </p:spPr>
      </p:pic>
    </p:spTree>
    <p:extLst>
      <p:ext uri="{BB962C8B-B14F-4D97-AF65-F5344CB8AC3E}">
        <p14:creationId xmlns:p14="http://schemas.microsoft.com/office/powerpoint/2010/main" val="97241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D47E-AB02-40E8-ABBF-A6C66236F029}"/>
              </a:ext>
            </a:extLst>
          </p:cNvPr>
          <p:cNvSpPr>
            <a:spLocks noGrp="1"/>
          </p:cNvSpPr>
          <p:nvPr>
            <p:ph type="title"/>
          </p:nvPr>
        </p:nvSpPr>
        <p:spPr/>
        <p:txBody>
          <a:bodyPr/>
          <a:lstStyle/>
          <a:p>
            <a:r>
              <a:rPr lang="en-CA" dirty="0"/>
              <a:t>CROSS CANADA PORTFOLIO – 5,000 UNITS</a:t>
            </a:r>
            <a:endParaRPr lang="en-US" dirty="0"/>
          </a:p>
        </p:txBody>
      </p:sp>
      <p:sp>
        <p:nvSpPr>
          <p:cNvPr id="3" name="Content Placeholder 2">
            <a:extLst>
              <a:ext uri="{FF2B5EF4-FFF2-40B4-BE49-F238E27FC236}">
                <a16:creationId xmlns:a16="http://schemas.microsoft.com/office/drawing/2014/main" id="{2E1DE64D-301A-4913-A722-032DF43373F7}"/>
              </a:ext>
            </a:extLst>
          </p:cNvPr>
          <p:cNvSpPr>
            <a:spLocks noGrp="1"/>
          </p:cNvSpPr>
          <p:nvPr>
            <p:ph idx="1"/>
          </p:nvPr>
        </p:nvSpPr>
        <p:spPr/>
        <p:txBody>
          <a:bodyPr/>
          <a:lstStyle/>
          <a:p>
            <a:endParaRPr lang="en-CA" b="1" u="sng" dirty="0"/>
          </a:p>
          <a:p>
            <a:r>
              <a:rPr lang="en-CA" b="1" u="sng" dirty="0"/>
              <a:t>Overall rent Collected: 			   85%</a:t>
            </a:r>
          </a:p>
          <a:p>
            <a:pPr lvl="1"/>
            <a:r>
              <a:rPr lang="en-CA" dirty="0"/>
              <a:t>Toronto &amp; Vancouver:		  90%</a:t>
            </a:r>
          </a:p>
          <a:p>
            <a:pPr lvl="1"/>
            <a:r>
              <a:rPr lang="en-CA" dirty="0"/>
              <a:t>Alberta &amp; Quebec:			  70%</a:t>
            </a:r>
          </a:p>
          <a:p>
            <a:pPr lvl="1"/>
            <a:r>
              <a:rPr lang="en-CA" dirty="0">
                <a:solidFill>
                  <a:srgbClr val="FF0000"/>
                </a:solidFill>
              </a:rPr>
              <a:t>Outlier (low):					&lt;50%</a:t>
            </a:r>
          </a:p>
          <a:p>
            <a:pPr lvl="1"/>
            <a:r>
              <a:rPr lang="en-CA" dirty="0">
                <a:solidFill>
                  <a:srgbClr val="00B050"/>
                </a:solidFill>
              </a:rPr>
              <a:t>Outlier (high):					~99%</a:t>
            </a:r>
          </a:p>
          <a:p>
            <a:endParaRPr lang="en-US" dirty="0"/>
          </a:p>
        </p:txBody>
      </p:sp>
      <p:sp>
        <p:nvSpPr>
          <p:cNvPr id="4" name="Slide Number Placeholder 3">
            <a:extLst>
              <a:ext uri="{FF2B5EF4-FFF2-40B4-BE49-F238E27FC236}">
                <a16:creationId xmlns:a16="http://schemas.microsoft.com/office/drawing/2014/main" id="{B56FA308-FF98-4ED3-AB2B-D7D639B7F570}"/>
              </a:ext>
            </a:extLst>
          </p:cNvPr>
          <p:cNvSpPr>
            <a:spLocks noGrp="1"/>
          </p:cNvSpPr>
          <p:nvPr>
            <p:ph type="sldNum" sz="quarter" idx="10"/>
          </p:nvPr>
        </p:nvSpPr>
        <p:spPr/>
        <p:txBody>
          <a:bodyPr/>
          <a:lstStyle/>
          <a:p>
            <a:fld id="{48A509F8-7C13-4B3F-907D-4501D93D086E}" type="slidenum">
              <a:rPr lang="en-CA" smtClean="0"/>
              <a:pPr/>
              <a:t>15</a:t>
            </a:fld>
            <a:endParaRPr lang="en-CA"/>
          </a:p>
        </p:txBody>
      </p:sp>
      <p:pic>
        <p:nvPicPr>
          <p:cNvPr id="5" name="Picture 4">
            <a:extLst>
              <a:ext uri="{FF2B5EF4-FFF2-40B4-BE49-F238E27FC236}">
                <a16:creationId xmlns:a16="http://schemas.microsoft.com/office/drawing/2014/main" id="{6F1F960F-FD1D-4D42-8DAA-2847B01FD9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4477" y="3657600"/>
            <a:ext cx="4453946" cy="2338322"/>
          </a:xfrm>
          <a:prstGeom prst="rect">
            <a:avLst/>
          </a:prstGeom>
        </p:spPr>
      </p:pic>
      <p:cxnSp>
        <p:nvCxnSpPr>
          <p:cNvPr id="7" name="Straight Arrow Connector 6">
            <a:extLst>
              <a:ext uri="{FF2B5EF4-FFF2-40B4-BE49-F238E27FC236}">
                <a16:creationId xmlns:a16="http://schemas.microsoft.com/office/drawing/2014/main" id="{17E8C689-5B61-4568-B794-326C61B32975}"/>
              </a:ext>
            </a:extLst>
          </p:cNvPr>
          <p:cNvCxnSpPr>
            <a:cxnSpLocks/>
          </p:cNvCxnSpPr>
          <p:nvPr/>
        </p:nvCxnSpPr>
        <p:spPr>
          <a:xfrm flipV="1">
            <a:off x="7124700" y="2095500"/>
            <a:ext cx="0" cy="44798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91581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39BE-C697-4410-9232-3342B800E0AD}"/>
              </a:ext>
            </a:extLst>
          </p:cNvPr>
          <p:cNvSpPr>
            <a:spLocks noGrp="1"/>
          </p:cNvSpPr>
          <p:nvPr>
            <p:ph type="title"/>
          </p:nvPr>
        </p:nvSpPr>
        <p:spPr/>
        <p:txBody>
          <a:bodyPr/>
          <a:lstStyle/>
          <a:p>
            <a:r>
              <a:rPr lang="en-CA" dirty="0"/>
              <a:t>DIVERSIFIED PORTFOLIO ACROSS THE GTA</a:t>
            </a:r>
            <a:endParaRPr lang="en-US" dirty="0"/>
          </a:p>
        </p:txBody>
      </p:sp>
      <p:graphicFrame>
        <p:nvGraphicFramePr>
          <p:cNvPr id="5" name="Content Placeholder 4">
            <a:extLst>
              <a:ext uri="{FF2B5EF4-FFF2-40B4-BE49-F238E27FC236}">
                <a16:creationId xmlns:a16="http://schemas.microsoft.com/office/drawing/2014/main" id="{5E2B9998-CDA7-47AF-BA82-DE8327D8E5A0}"/>
              </a:ext>
            </a:extLst>
          </p:cNvPr>
          <p:cNvGraphicFramePr>
            <a:graphicFrameLocks noGrp="1"/>
          </p:cNvGraphicFramePr>
          <p:nvPr>
            <p:ph idx="1"/>
            <p:extLst>
              <p:ext uri="{D42A27DB-BD31-4B8C-83A1-F6EECF244321}">
                <p14:modId xmlns:p14="http://schemas.microsoft.com/office/powerpoint/2010/main" val="2444129832"/>
              </p:ext>
            </p:extLst>
          </p:nvPr>
        </p:nvGraphicFramePr>
        <p:xfrm>
          <a:off x="-347442" y="2637560"/>
          <a:ext cx="11361185" cy="2881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52AA197-E313-4196-94BF-A2DD559655B9}"/>
              </a:ext>
            </a:extLst>
          </p:cNvPr>
          <p:cNvSpPr>
            <a:spLocks noGrp="1"/>
          </p:cNvSpPr>
          <p:nvPr>
            <p:ph type="sldNum" sz="quarter" idx="10"/>
          </p:nvPr>
        </p:nvSpPr>
        <p:spPr/>
        <p:txBody>
          <a:bodyPr/>
          <a:lstStyle/>
          <a:p>
            <a:fld id="{48A509F8-7C13-4B3F-907D-4501D93D086E}" type="slidenum">
              <a:rPr lang="en-CA" smtClean="0"/>
              <a:pPr/>
              <a:t>16</a:t>
            </a:fld>
            <a:endParaRPr lang="en-CA"/>
          </a:p>
        </p:txBody>
      </p:sp>
      <p:sp>
        <p:nvSpPr>
          <p:cNvPr id="6" name="Rectangle 5">
            <a:extLst>
              <a:ext uri="{FF2B5EF4-FFF2-40B4-BE49-F238E27FC236}">
                <a16:creationId xmlns:a16="http://schemas.microsoft.com/office/drawing/2014/main" id="{C99BAA28-8C9E-4A51-B51E-03C4302BB385}"/>
              </a:ext>
            </a:extLst>
          </p:cNvPr>
          <p:cNvSpPr/>
          <p:nvPr/>
        </p:nvSpPr>
        <p:spPr>
          <a:xfrm>
            <a:off x="6080073" y="1714230"/>
            <a:ext cx="2954168" cy="1015663"/>
          </a:xfrm>
          <a:prstGeom prst="rect">
            <a:avLst/>
          </a:prstGeom>
        </p:spPr>
        <p:txBody>
          <a:bodyPr wrap="square">
            <a:spAutoFit/>
          </a:bodyPr>
          <a:lstStyle/>
          <a:p>
            <a:pPr algn="ctr"/>
            <a:r>
              <a:rPr lang="en-CA" sz="2000" b="1" dirty="0"/>
              <a:t>95% PAID</a:t>
            </a:r>
          </a:p>
          <a:p>
            <a:r>
              <a:rPr lang="en-CA" sz="2000" dirty="0"/>
              <a:t>Avg Rent: $3.50+/sf</a:t>
            </a:r>
          </a:p>
          <a:p>
            <a:endParaRPr lang="en-CA" sz="2000" dirty="0"/>
          </a:p>
        </p:txBody>
      </p:sp>
      <p:sp>
        <p:nvSpPr>
          <p:cNvPr id="7" name="Rectangle 6">
            <a:extLst>
              <a:ext uri="{FF2B5EF4-FFF2-40B4-BE49-F238E27FC236}">
                <a16:creationId xmlns:a16="http://schemas.microsoft.com/office/drawing/2014/main" id="{AB46A2F1-BA32-4E20-843A-A01A0E685682}"/>
              </a:ext>
            </a:extLst>
          </p:cNvPr>
          <p:cNvSpPr/>
          <p:nvPr/>
        </p:nvSpPr>
        <p:spPr>
          <a:xfrm>
            <a:off x="3662330" y="2023377"/>
            <a:ext cx="2103140" cy="1015663"/>
          </a:xfrm>
          <a:prstGeom prst="rect">
            <a:avLst/>
          </a:prstGeom>
        </p:spPr>
        <p:txBody>
          <a:bodyPr wrap="none">
            <a:spAutoFit/>
          </a:bodyPr>
          <a:lstStyle/>
          <a:p>
            <a:pPr algn="ctr"/>
            <a:r>
              <a:rPr lang="en-CA" sz="2000" b="1" dirty="0"/>
              <a:t>87% PAID</a:t>
            </a:r>
          </a:p>
          <a:p>
            <a:pPr algn="ctr"/>
            <a:r>
              <a:rPr lang="en-CA" sz="2000" dirty="0"/>
              <a:t>Avg Rent:</a:t>
            </a:r>
          </a:p>
          <a:p>
            <a:pPr algn="ctr"/>
            <a:r>
              <a:rPr lang="en-CA" sz="2000" dirty="0"/>
              <a:t>$ 2.00-3.00+/sf</a:t>
            </a:r>
          </a:p>
        </p:txBody>
      </p:sp>
      <p:sp>
        <p:nvSpPr>
          <p:cNvPr id="8" name="Rectangle 7">
            <a:extLst>
              <a:ext uri="{FF2B5EF4-FFF2-40B4-BE49-F238E27FC236}">
                <a16:creationId xmlns:a16="http://schemas.microsoft.com/office/drawing/2014/main" id="{FC5B3482-CBB4-4999-8E7B-1EA56DAADF18}"/>
              </a:ext>
            </a:extLst>
          </p:cNvPr>
          <p:cNvSpPr/>
          <p:nvPr/>
        </p:nvSpPr>
        <p:spPr>
          <a:xfrm>
            <a:off x="879733" y="2842433"/>
            <a:ext cx="2569742" cy="707886"/>
          </a:xfrm>
          <a:prstGeom prst="rect">
            <a:avLst/>
          </a:prstGeom>
        </p:spPr>
        <p:txBody>
          <a:bodyPr wrap="none">
            <a:spAutoFit/>
          </a:bodyPr>
          <a:lstStyle/>
          <a:p>
            <a:pPr algn="ctr"/>
            <a:r>
              <a:rPr lang="en-CA" sz="2000" b="1" dirty="0"/>
              <a:t>70% PAID</a:t>
            </a:r>
          </a:p>
          <a:p>
            <a:pPr algn="ctr"/>
            <a:r>
              <a:rPr lang="en-CA" sz="2000" dirty="0"/>
              <a:t>Avg Rent: $ 1.75+/sf</a:t>
            </a:r>
            <a:endParaRPr lang="en-US" sz="2000" dirty="0"/>
          </a:p>
        </p:txBody>
      </p:sp>
      <p:pic>
        <p:nvPicPr>
          <p:cNvPr id="2050" name="Picture 2" descr="How will Toronto's new Apartment Building by-law affect you and ...">
            <a:extLst>
              <a:ext uri="{FF2B5EF4-FFF2-40B4-BE49-F238E27FC236}">
                <a16:creationId xmlns:a16="http://schemas.microsoft.com/office/drawing/2014/main" id="{3E0C59FF-675D-446E-96F3-DAA77E88995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047746" y="4227266"/>
            <a:ext cx="3484225" cy="17445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EA02679-FEE4-4A07-B628-BC72E031A26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89884" y="4577480"/>
            <a:ext cx="2508263" cy="1671478"/>
          </a:xfrm>
          <a:prstGeom prst="rect">
            <a:avLst/>
          </a:prstGeom>
        </p:spPr>
      </p:pic>
      <p:pic>
        <p:nvPicPr>
          <p:cNvPr id="2052" name="Picture 4" descr="Riverside Towers | Devonshire Properties">
            <a:extLst>
              <a:ext uri="{FF2B5EF4-FFF2-40B4-BE49-F238E27FC236}">
                <a16:creationId xmlns:a16="http://schemas.microsoft.com/office/drawing/2014/main" id="{9310D377-B278-4D50-804E-4E384AA878B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01886" y="5238422"/>
            <a:ext cx="2438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63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5426-F074-4F5B-804F-56F0B4E7E476}"/>
              </a:ext>
            </a:extLst>
          </p:cNvPr>
          <p:cNvSpPr>
            <a:spLocks noGrp="1"/>
          </p:cNvSpPr>
          <p:nvPr>
            <p:ph type="title"/>
          </p:nvPr>
        </p:nvSpPr>
        <p:spPr/>
        <p:txBody>
          <a:bodyPr/>
          <a:lstStyle/>
          <a:p>
            <a:r>
              <a:rPr lang="en-CA" dirty="0"/>
              <a:t>ABOUT B &amp; C NEIGHBOURHOODS</a:t>
            </a:r>
            <a:endParaRPr lang="en-US" dirty="0"/>
          </a:p>
        </p:txBody>
      </p:sp>
      <p:sp>
        <p:nvSpPr>
          <p:cNvPr id="3" name="Content Placeholder 2">
            <a:extLst>
              <a:ext uri="{FF2B5EF4-FFF2-40B4-BE49-F238E27FC236}">
                <a16:creationId xmlns:a16="http://schemas.microsoft.com/office/drawing/2014/main" id="{AF4974AC-1386-4F42-8D2D-A06D8DB9C144}"/>
              </a:ext>
            </a:extLst>
          </p:cNvPr>
          <p:cNvSpPr>
            <a:spLocks noGrp="1"/>
          </p:cNvSpPr>
          <p:nvPr>
            <p:ph idx="1"/>
          </p:nvPr>
        </p:nvSpPr>
        <p:spPr>
          <a:xfrm>
            <a:off x="309183" y="1946557"/>
            <a:ext cx="11604846" cy="4525963"/>
          </a:xfrm>
        </p:spPr>
        <p:txBody>
          <a:bodyPr/>
          <a:lstStyle/>
          <a:p>
            <a:endParaRPr lang="en-CA" dirty="0"/>
          </a:p>
          <a:p>
            <a:r>
              <a:rPr lang="en-CA" dirty="0"/>
              <a:t>Old buildings: </a:t>
            </a:r>
            <a:r>
              <a:rPr lang="en-CA" b="1" dirty="0"/>
              <a:t>70%</a:t>
            </a:r>
          </a:p>
          <a:p>
            <a:endParaRPr lang="en-CA" dirty="0"/>
          </a:p>
          <a:p>
            <a:endParaRPr lang="en-CA" dirty="0"/>
          </a:p>
          <a:p>
            <a:endParaRPr lang="en-CA" dirty="0"/>
          </a:p>
          <a:p>
            <a:r>
              <a:rPr lang="en-CA" dirty="0"/>
              <a:t>New buildings: </a:t>
            </a:r>
            <a:r>
              <a:rPr lang="en-CA" b="1" dirty="0"/>
              <a:t>70%</a:t>
            </a:r>
          </a:p>
          <a:p>
            <a:pPr marL="0" indent="0">
              <a:buNone/>
            </a:pPr>
            <a:endParaRPr lang="en-US" dirty="0"/>
          </a:p>
        </p:txBody>
      </p:sp>
      <p:sp>
        <p:nvSpPr>
          <p:cNvPr id="4" name="Slide Number Placeholder 3">
            <a:extLst>
              <a:ext uri="{FF2B5EF4-FFF2-40B4-BE49-F238E27FC236}">
                <a16:creationId xmlns:a16="http://schemas.microsoft.com/office/drawing/2014/main" id="{2E0B275C-8C0C-42EE-AFC6-548B73160617}"/>
              </a:ext>
            </a:extLst>
          </p:cNvPr>
          <p:cNvSpPr>
            <a:spLocks noGrp="1"/>
          </p:cNvSpPr>
          <p:nvPr>
            <p:ph type="sldNum" sz="quarter" idx="10"/>
          </p:nvPr>
        </p:nvSpPr>
        <p:spPr/>
        <p:txBody>
          <a:bodyPr/>
          <a:lstStyle/>
          <a:p>
            <a:fld id="{48A509F8-7C13-4B3F-907D-4501D93D086E}" type="slidenum">
              <a:rPr lang="en-CA" smtClean="0"/>
              <a:pPr/>
              <a:t>17</a:t>
            </a:fld>
            <a:endParaRPr lang="en-CA"/>
          </a:p>
        </p:txBody>
      </p:sp>
      <p:pic>
        <p:nvPicPr>
          <p:cNvPr id="3074" name="Picture 2" descr="Toronto new rental construction hits highest level since 1970s">
            <a:extLst>
              <a:ext uri="{FF2B5EF4-FFF2-40B4-BE49-F238E27FC236}">
                <a16:creationId xmlns:a16="http://schemas.microsoft.com/office/drawing/2014/main" id="{90748D2C-A8BA-41BD-8836-C7331B3E0E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0066" y="1845423"/>
            <a:ext cx="3081346" cy="20552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se new West End rental condos offer stellar views and amenities ...">
            <a:extLst>
              <a:ext uri="{FF2B5EF4-FFF2-40B4-BE49-F238E27FC236}">
                <a16:creationId xmlns:a16="http://schemas.microsoft.com/office/drawing/2014/main" id="{FF27D844-6EAB-471A-A4DB-B73054E817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10066" y="4158485"/>
            <a:ext cx="3081346" cy="15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6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934E-F5C2-4C54-BC1B-53481B1CC95A}"/>
              </a:ext>
            </a:extLst>
          </p:cNvPr>
          <p:cNvSpPr>
            <a:spLocks noGrp="1"/>
          </p:cNvSpPr>
          <p:nvPr>
            <p:ph type="title"/>
          </p:nvPr>
        </p:nvSpPr>
        <p:spPr/>
        <p:txBody>
          <a:bodyPr/>
          <a:lstStyle/>
          <a:p>
            <a:r>
              <a:rPr lang="en-CA" dirty="0"/>
              <a:t>C-BUILDING, C-NEIGHBOURHOOD</a:t>
            </a:r>
            <a:endParaRPr lang="en-US" dirty="0"/>
          </a:p>
        </p:txBody>
      </p:sp>
      <p:sp>
        <p:nvSpPr>
          <p:cNvPr id="4" name="Slide Number Placeholder 3">
            <a:extLst>
              <a:ext uri="{FF2B5EF4-FFF2-40B4-BE49-F238E27FC236}">
                <a16:creationId xmlns:a16="http://schemas.microsoft.com/office/drawing/2014/main" id="{17C8065D-DEA1-4C6C-8D27-6082B2DCDBAD}"/>
              </a:ext>
            </a:extLst>
          </p:cNvPr>
          <p:cNvSpPr>
            <a:spLocks noGrp="1"/>
          </p:cNvSpPr>
          <p:nvPr>
            <p:ph type="sldNum" sz="quarter" idx="10"/>
          </p:nvPr>
        </p:nvSpPr>
        <p:spPr/>
        <p:txBody>
          <a:bodyPr/>
          <a:lstStyle/>
          <a:p>
            <a:fld id="{48A509F8-7C13-4B3F-907D-4501D93D086E}" type="slidenum">
              <a:rPr lang="en-CA" smtClean="0"/>
              <a:pPr/>
              <a:t>18</a:t>
            </a:fld>
            <a:endParaRPr lang="en-CA"/>
          </a:p>
        </p:txBody>
      </p:sp>
      <p:sp>
        <p:nvSpPr>
          <p:cNvPr id="5" name="Content Placeholder 2">
            <a:extLst>
              <a:ext uri="{FF2B5EF4-FFF2-40B4-BE49-F238E27FC236}">
                <a16:creationId xmlns:a16="http://schemas.microsoft.com/office/drawing/2014/main" id="{AC622177-F160-4459-AF6C-FE46A5C9BC44}"/>
              </a:ext>
            </a:extLst>
          </p:cNvPr>
          <p:cNvSpPr>
            <a:spLocks noGrp="1"/>
          </p:cNvSpPr>
          <p:nvPr>
            <p:ph idx="1"/>
          </p:nvPr>
        </p:nvSpPr>
        <p:spPr>
          <a:xfrm>
            <a:off x="293688" y="2270234"/>
            <a:ext cx="11604625" cy="3894029"/>
          </a:xfrm>
        </p:spPr>
        <p:txBody>
          <a:bodyPr>
            <a:normAutofit/>
          </a:bodyPr>
          <a:lstStyle/>
          <a:p>
            <a:r>
              <a:rPr lang="en-CA" sz="4000" dirty="0"/>
              <a:t>Typical Rent Collection: 		75%   </a:t>
            </a:r>
            <a:r>
              <a:rPr lang="en-CA" sz="2000" i="1" dirty="0"/>
              <a:t>As of March 6th</a:t>
            </a:r>
            <a:endParaRPr lang="en-CA" sz="2000" dirty="0"/>
          </a:p>
          <a:p>
            <a:r>
              <a:rPr lang="en-CA" sz="4000" dirty="0"/>
              <a:t>April Collection:		       		</a:t>
            </a:r>
            <a:r>
              <a:rPr lang="en-CA" sz="4000" u="sng" dirty="0"/>
              <a:t>	50% </a:t>
            </a:r>
            <a:r>
              <a:rPr lang="en-CA" sz="2000" i="1" dirty="0"/>
              <a:t>    As of April 6th</a:t>
            </a:r>
            <a:endParaRPr lang="en-CA" sz="4000" i="1" dirty="0"/>
          </a:p>
          <a:p>
            <a:r>
              <a:rPr lang="en-CA" sz="4000" dirty="0">
                <a:solidFill>
                  <a:srgbClr val="FF0000"/>
                </a:solidFill>
              </a:rPr>
              <a:t>Change in Collection:			-25%</a:t>
            </a:r>
          </a:p>
        </p:txBody>
      </p:sp>
      <p:pic>
        <p:nvPicPr>
          <p:cNvPr id="1026" name="Picture 2" descr="Apartments for Rent in Scarborough, Ontario - RentSeeker.ca">
            <a:extLst>
              <a:ext uri="{FF2B5EF4-FFF2-40B4-BE49-F238E27FC236}">
                <a16:creationId xmlns:a16="http://schemas.microsoft.com/office/drawing/2014/main" id="{923004C3-A27E-4F26-9AF4-99B8C8282D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2631" y="4394578"/>
            <a:ext cx="3479344" cy="233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64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6C47-3DB0-4397-A504-E1F2429A2A57}"/>
              </a:ext>
            </a:extLst>
          </p:cNvPr>
          <p:cNvSpPr>
            <a:spLocks noGrp="1"/>
          </p:cNvSpPr>
          <p:nvPr>
            <p:ph type="title"/>
          </p:nvPr>
        </p:nvSpPr>
        <p:spPr/>
        <p:txBody>
          <a:bodyPr/>
          <a:lstStyle/>
          <a:p>
            <a:r>
              <a:rPr lang="en-CA" dirty="0"/>
              <a:t>SECONDARY MARKETS, 2,000 UNITS A-QUALITY</a:t>
            </a:r>
            <a:endParaRPr lang="en-US" dirty="0"/>
          </a:p>
        </p:txBody>
      </p:sp>
      <p:sp>
        <p:nvSpPr>
          <p:cNvPr id="3" name="Content Placeholder 2">
            <a:extLst>
              <a:ext uri="{FF2B5EF4-FFF2-40B4-BE49-F238E27FC236}">
                <a16:creationId xmlns:a16="http://schemas.microsoft.com/office/drawing/2014/main" id="{EC8D640B-A6F5-4E8D-98CB-AC1AB7ECB596}"/>
              </a:ext>
            </a:extLst>
          </p:cNvPr>
          <p:cNvSpPr>
            <a:spLocks noGrp="1"/>
          </p:cNvSpPr>
          <p:nvPr>
            <p:ph idx="1"/>
          </p:nvPr>
        </p:nvSpPr>
        <p:spPr>
          <a:xfrm>
            <a:off x="293577" y="1876097"/>
            <a:ext cx="11604846" cy="4287542"/>
          </a:xfrm>
        </p:spPr>
        <p:txBody>
          <a:bodyPr/>
          <a:lstStyle/>
          <a:p>
            <a:pPr marL="0" indent="0" algn="ctr">
              <a:buNone/>
            </a:pPr>
            <a:endParaRPr lang="en-CA" dirty="0"/>
          </a:p>
          <a:p>
            <a:pPr marL="0" indent="0" algn="ctr">
              <a:buNone/>
            </a:pPr>
            <a:r>
              <a:rPr lang="en-CA" sz="4400" b="1" dirty="0"/>
              <a:t>April 1</a:t>
            </a:r>
            <a:r>
              <a:rPr lang="en-CA" sz="4400" b="1" baseline="30000" dirty="0"/>
              <a:t>st</a:t>
            </a:r>
            <a:r>
              <a:rPr lang="en-CA" sz="4400" b="1" dirty="0"/>
              <a:t> Collected: 		98%</a:t>
            </a:r>
          </a:p>
          <a:p>
            <a:endParaRPr lang="en-US" dirty="0"/>
          </a:p>
        </p:txBody>
      </p:sp>
      <p:sp>
        <p:nvSpPr>
          <p:cNvPr id="4" name="Slide Number Placeholder 3">
            <a:extLst>
              <a:ext uri="{FF2B5EF4-FFF2-40B4-BE49-F238E27FC236}">
                <a16:creationId xmlns:a16="http://schemas.microsoft.com/office/drawing/2014/main" id="{638B31FF-B6FE-4875-B921-8BB649E56354}"/>
              </a:ext>
            </a:extLst>
          </p:cNvPr>
          <p:cNvSpPr>
            <a:spLocks noGrp="1"/>
          </p:cNvSpPr>
          <p:nvPr>
            <p:ph type="sldNum" sz="quarter" idx="10"/>
          </p:nvPr>
        </p:nvSpPr>
        <p:spPr/>
        <p:txBody>
          <a:bodyPr/>
          <a:lstStyle/>
          <a:p>
            <a:fld id="{48A509F8-7C13-4B3F-907D-4501D93D086E}" type="slidenum">
              <a:rPr lang="en-CA" smtClean="0"/>
              <a:pPr/>
              <a:t>19</a:t>
            </a:fld>
            <a:endParaRPr lang="en-CA"/>
          </a:p>
        </p:txBody>
      </p:sp>
      <p:pic>
        <p:nvPicPr>
          <p:cNvPr id="4098" name="Picture 2" descr="180 Mill Street, London, Ontario - Point2 Homes">
            <a:extLst>
              <a:ext uri="{FF2B5EF4-FFF2-40B4-BE49-F238E27FC236}">
                <a16:creationId xmlns:a16="http://schemas.microsoft.com/office/drawing/2014/main" id="{2E74BA1B-2D9A-45CD-80A3-73C4499537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96250" y="4008168"/>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86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69A88-2E9D-4AB3-9E09-B196F81B6759}"/>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defTabSz="914400">
              <a:spcAft>
                <a:spcPts val="600"/>
              </a:spcAft>
            </a:pPr>
            <a:fld id="{48A509F8-7C13-4B3F-907D-4501D93D086E}" type="slidenum">
              <a:rPr lang="en-US">
                <a:solidFill>
                  <a:srgbClr val="FFFFFF"/>
                </a:solidFill>
                <a:latin typeface="+mn-lt"/>
              </a:rPr>
              <a:pPr defTabSz="914400">
                <a:spcAft>
                  <a:spcPts val="600"/>
                </a:spcAft>
              </a:pPr>
              <a:t>2</a:t>
            </a:fld>
            <a:endParaRPr lang="en-US">
              <a:solidFill>
                <a:srgbClr val="FFFFFF"/>
              </a:solidFill>
              <a:latin typeface="+mn-lt"/>
            </a:endParaRPr>
          </a:p>
        </p:txBody>
      </p:sp>
      <p:sp>
        <p:nvSpPr>
          <p:cNvPr id="6" name="TextBox 5">
            <a:extLst>
              <a:ext uri="{FF2B5EF4-FFF2-40B4-BE49-F238E27FC236}">
                <a16:creationId xmlns:a16="http://schemas.microsoft.com/office/drawing/2014/main" id="{C4281B7A-19BC-42A0-A47C-C3EB1D907719}"/>
              </a:ext>
            </a:extLst>
          </p:cNvPr>
          <p:cNvSpPr txBox="1"/>
          <p:nvPr/>
        </p:nvSpPr>
        <p:spPr>
          <a:xfrm>
            <a:off x="2286000" y="6123920"/>
            <a:ext cx="8501063" cy="523220"/>
          </a:xfrm>
          <a:prstGeom prst="rect">
            <a:avLst/>
          </a:prstGeom>
          <a:noFill/>
        </p:spPr>
        <p:txBody>
          <a:bodyPr wrap="square" rtlCol="0">
            <a:spAutoFit/>
          </a:bodyPr>
          <a:lstStyle/>
          <a:p>
            <a:r>
              <a:rPr lang="en-CA" sz="2800" dirty="0">
                <a:solidFill>
                  <a:schemeClr val="bg1"/>
                </a:solidFill>
              </a:rPr>
              <a:t>KEITH SEEMS IMMUNE TO EVERYTHING</a:t>
            </a:r>
            <a:endParaRPr lang="en-US" sz="2800" dirty="0">
              <a:solidFill>
                <a:schemeClr val="bg1"/>
              </a:solidFill>
            </a:endParaRPr>
          </a:p>
        </p:txBody>
      </p:sp>
      <p:pic>
        <p:nvPicPr>
          <p:cNvPr id="2" name="Picture 1">
            <a:extLst>
              <a:ext uri="{FF2B5EF4-FFF2-40B4-BE49-F238E27FC236}">
                <a16:creationId xmlns:a16="http://schemas.microsoft.com/office/drawing/2014/main" id="{B18155D9-61CA-4967-B642-2279E13DEC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8043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BA1-6197-4348-934B-E1C070873AEC}"/>
              </a:ext>
            </a:extLst>
          </p:cNvPr>
          <p:cNvSpPr>
            <a:spLocks noGrp="1"/>
          </p:cNvSpPr>
          <p:nvPr>
            <p:ph type="title"/>
          </p:nvPr>
        </p:nvSpPr>
        <p:spPr/>
        <p:txBody>
          <a:bodyPr/>
          <a:lstStyle/>
          <a:p>
            <a:r>
              <a:rPr lang="en-CA" dirty="0"/>
              <a:t>STUDENT HOUSING: 4,000 BEDS</a:t>
            </a:r>
            <a:endParaRPr lang="en-US" dirty="0"/>
          </a:p>
        </p:txBody>
      </p:sp>
      <p:sp>
        <p:nvSpPr>
          <p:cNvPr id="3" name="Content Placeholder 2">
            <a:extLst>
              <a:ext uri="{FF2B5EF4-FFF2-40B4-BE49-F238E27FC236}">
                <a16:creationId xmlns:a16="http://schemas.microsoft.com/office/drawing/2014/main" id="{3DBC4D8A-016F-47BE-8CDA-F9E20E1CA756}"/>
              </a:ext>
            </a:extLst>
          </p:cNvPr>
          <p:cNvSpPr>
            <a:spLocks noGrp="1"/>
          </p:cNvSpPr>
          <p:nvPr>
            <p:ph idx="1"/>
          </p:nvPr>
        </p:nvSpPr>
        <p:spPr/>
        <p:txBody>
          <a:bodyPr/>
          <a:lstStyle/>
          <a:p>
            <a:endParaRPr lang="en-CA" dirty="0"/>
          </a:p>
          <a:p>
            <a:r>
              <a:rPr lang="en-CA" dirty="0"/>
              <a:t>It varied, depending on the landlord’s management style</a:t>
            </a:r>
          </a:p>
          <a:p>
            <a:endParaRPr lang="en-CA" dirty="0"/>
          </a:p>
          <a:p>
            <a:r>
              <a:rPr lang="en-CA" dirty="0"/>
              <a:t>50% of  students are still in the buildings</a:t>
            </a:r>
          </a:p>
          <a:p>
            <a:endParaRPr lang="en-US" dirty="0"/>
          </a:p>
        </p:txBody>
      </p:sp>
      <p:sp>
        <p:nvSpPr>
          <p:cNvPr id="4" name="Slide Number Placeholder 3">
            <a:extLst>
              <a:ext uri="{FF2B5EF4-FFF2-40B4-BE49-F238E27FC236}">
                <a16:creationId xmlns:a16="http://schemas.microsoft.com/office/drawing/2014/main" id="{DC6EE481-22EA-4EDE-B60A-4062AC4E0B01}"/>
              </a:ext>
            </a:extLst>
          </p:cNvPr>
          <p:cNvSpPr>
            <a:spLocks noGrp="1"/>
          </p:cNvSpPr>
          <p:nvPr>
            <p:ph type="sldNum" sz="quarter" idx="10"/>
          </p:nvPr>
        </p:nvSpPr>
        <p:spPr/>
        <p:txBody>
          <a:bodyPr/>
          <a:lstStyle/>
          <a:p>
            <a:fld id="{48A509F8-7C13-4B3F-907D-4501D93D086E}" type="slidenum">
              <a:rPr lang="en-CA" smtClean="0"/>
              <a:pPr/>
              <a:t>20</a:t>
            </a:fld>
            <a:endParaRPr lang="en-CA"/>
          </a:p>
        </p:txBody>
      </p:sp>
      <p:pic>
        <p:nvPicPr>
          <p:cNvPr id="5" name="Picture 4">
            <a:extLst>
              <a:ext uri="{FF2B5EF4-FFF2-40B4-BE49-F238E27FC236}">
                <a16:creationId xmlns:a16="http://schemas.microsoft.com/office/drawing/2014/main" id="{362F5F08-2222-4C1D-8B06-3EDCEE72C210}"/>
              </a:ext>
            </a:extLst>
          </p:cNvPr>
          <p:cNvPicPr>
            <a:picLocks noChangeAspect="1"/>
          </p:cNvPicPr>
          <p:nvPr/>
        </p:nvPicPr>
        <p:blipFill>
          <a:blip r:embed="rId3"/>
          <a:stretch>
            <a:fillRect/>
          </a:stretch>
        </p:blipFill>
        <p:spPr>
          <a:xfrm>
            <a:off x="8481142" y="3769567"/>
            <a:ext cx="3417281" cy="2274045"/>
          </a:xfrm>
          <a:prstGeom prst="rect">
            <a:avLst/>
          </a:prstGeom>
        </p:spPr>
      </p:pic>
    </p:spTree>
    <p:extLst>
      <p:ext uri="{BB962C8B-B14F-4D97-AF65-F5344CB8AC3E}">
        <p14:creationId xmlns:p14="http://schemas.microsoft.com/office/powerpoint/2010/main" val="128262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C82D-5AD8-4F25-B03D-62000B94103F}"/>
              </a:ext>
            </a:extLst>
          </p:cNvPr>
          <p:cNvSpPr>
            <a:spLocks noGrp="1"/>
          </p:cNvSpPr>
          <p:nvPr>
            <p:ph type="title"/>
          </p:nvPr>
        </p:nvSpPr>
        <p:spPr/>
        <p:txBody>
          <a:bodyPr/>
          <a:lstStyle/>
          <a:p>
            <a:r>
              <a:rPr lang="en-CA" dirty="0"/>
              <a:t>SMALL BUILDING, CROSS-CANADA SURVEY</a:t>
            </a:r>
            <a:endParaRPr lang="en-US" dirty="0"/>
          </a:p>
        </p:txBody>
      </p:sp>
      <p:sp>
        <p:nvSpPr>
          <p:cNvPr id="3" name="Content Placeholder 2">
            <a:extLst>
              <a:ext uri="{FF2B5EF4-FFF2-40B4-BE49-F238E27FC236}">
                <a16:creationId xmlns:a16="http://schemas.microsoft.com/office/drawing/2014/main" id="{2242C239-0B42-4CC2-945D-75EC0D37D616}"/>
              </a:ext>
            </a:extLst>
          </p:cNvPr>
          <p:cNvSpPr>
            <a:spLocks noGrp="1"/>
          </p:cNvSpPr>
          <p:nvPr>
            <p:ph idx="1"/>
          </p:nvPr>
        </p:nvSpPr>
        <p:spPr/>
        <p:txBody>
          <a:bodyPr>
            <a:normAutofit fontScale="92500" lnSpcReduction="10000"/>
          </a:bodyPr>
          <a:lstStyle/>
          <a:p>
            <a:endParaRPr lang="en-CA" dirty="0"/>
          </a:p>
          <a:p>
            <a:r>
              <a:rPr lang="en-CA" dirty="0"/>
              <a:t>284 Responses</a:t>
            </a:r>
          </a:p>
          <a:p>
            <a:endParaRPr lang="en-CA" dirty="0"/>
          </a:p>
          <a:p>
            <a:r>
              <a:rPr lang="en-CA" dirty="0"/>
              <a:t>~2,400 units of detailed information</a:t>
            </a:r>
          </a:p>
          <a:p>
            <a:endParaRPr lang="en-CA" dirty="0"/>
          </a:p>
          <a:p>
            <a:r>
              <a:rPr lang="en-CA" dirty="0"/>
              <a:t>Full report ready for download </a:t>
            </a:r>
            <a:r>
              <a:rPr lang="en-CA" b="1" dirty="0"/>
              <a:t>next Tuesday – April 14</a:t>
            </a:r>
            <a:r>
              <a:rPr lang="en-CA" b="1" baseline="30000" dirty="0"/>
              <a:t>th</a:t>
            </a:r>
            <a:r>
              <a:rPr lang="en-CA" b="1" dirty="0"/>
              <a:t> by survey respondents</a:t>
            </a:r>
            <a:r>
              <a:rPr lang="en-CA" dirty="0"/>
              <a:t> – </a:t>
            </a:r>
            <a:r>
              <a:rPr lang="en-CA" dirty="0">
                <a:highlight>
                  <a:srgbClr val="FFFF00"/>
                </a:highlight>
              </a:rPr>
              <a:t>link will be sent</a:t>
            </a:r>
          </a:p>
          <a:p>
            <a:endParaRPr lang="en-CA" dirty="0"/>
          </a:p>
          <a:p>
            <a:r>
              <a:rPr lang="en-CA" dirty="0"/>
              <a:t>High level summary available on </a:t>
            </a:r>
            <a:r>
              <a:rPr lang="en-CA" dirty="0">
                <a:hlinkClick r:id="rId2"/>
              </a:rPr>
              <a:t>www.svnrock.ca</a:t>
            </a:r>
            <a:r>
              <a:rPr lang="en-CA" dirty="0"/>
              <a:t> for non-survey respondents</a:t>
            </a:r>
            <a:endParaRPr lang="en-US" dirty="0"/>
          </a:p>
        </p:txBody>
      </p:sp>
      <p:sp>
        <p:nvSpPr>
          <p:cNvPr id="4" name="Slide Number Placeholder 3">
            <a:extLst>
              <a:ext uri="{FF2B5EF4-FFF2-40B4-BE49-F238E27FC236}">
                <a16:creationId xmlns:a16="http://schemas.microsoft.com/office/drawing/2014/main" id="{F0377D67-CAF2-4960-BF4A-9107E1C5E295}"/>
              </a:ext>
            </a:extLst>
          </p:cNvPr>
          <p:cNvSpPr>
            <a:spLocks noGrp="1"/>
          </p:cNvSpPr>
          <p:nvPr>
            <p:ph type="sldNum" sz="quarter" idx="10"/>
          </p:nvPr>
        </p:nvSpPr>
        <p:spPr/>
        <p:txBody>
          <a:bodyPr/>
          <a:lstStyle/>
          <a:p>
            <a:fld id="{48A509F8-7C13-4B3F-907D-4501D93D086E}" type="slidenum">
              <a:rPr lang="en-CA" smtClean="0"/>
              <a:pPr/>
              <a:t>21</a:t>
            </a:fld>
            <a:endParaRPr lang="en-CA"/>
          </a:p>
        </p:txBody>
      </p:sp>
    </p:spTree>
    <p:extLst>
      <p:ext uri="{BB962C8B-B14F-4D97-AF65-F5344CB8AC3E}">
        <p14:creationId xmlns:p14="http://schemas.microsoft.com/office/powerpoint/2010/main" val="1230551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D4647-C055-44DD-9DE2-213AEC173FCE}"/>
              </a:ext>
            </a:extLst>
          </p:cNvPr>
          <p:cNvSpPr>
            <a:spLocks noGrp="1"/>
          </p:cNvSpPr>
          <p:nvPr>
            <p:ph type="title"/>
          </p:nvPr>
        </p:nvSpPr>
        <p:spPr/>
        <p:txBody>
          <a:bodyPr/>
          <a:lstStyle/>
          <a:p>
            <a:r>
              <a:rPr lang="en-CA" dirty="0"/>
              <a:t>WHO RESPONDED?</a:t>
            </a:r>
            <a:endParaRPr lang="en-US" dirty="0"/>
          </a:p>
        </p:txBody>
      </p:sp>
      <p:sp>
        <p:nvSpPr>
          <p:cNvPr id="3" name="Content Placeholder 2">
            <a:extLst>
              <a:ext uri="{FF2B5EF4-FFF2-40B4-BE49-F238E27FC236}">
                <a16:creationId xmlns:a16="http://schemas.microsoft.com/office/drawing/2014/main" id="{6FD6EF46-F75F-4C71-A521-C622B676C44C}"/>
              </a:ext>
            </a:extLst>
          </p:cNvPr>
          <p:cNvSpPr>
            <a:spLocks noGrp="1"/>
          </p:cNvSpPr>
          <p:nvPr>
            <p:ph idx="1"/>
          </p:nvPr>
        </p:nvSpPr>
        <p:spPr/>
        <p:txBody>
          <a:bodyPr/>
          <a:lstStyle/>
          <a:p>
            <a:endParaRPr lang="en-CA" dirty="0"/>
          </a:p>
          <a:p>
            <a:r>
              <a:rPr lang="en-CA" dirty="0"/>
              <a:t>Owners with less than 5 buildings: 54%</a:t>
            </a:r>
          </a:p>
          <a:p>
            <a:endParaRPr lang="en-CA" dirty="0"/>
          </a:p>
          <a:p>
            <a:r>
              <a:rPr lang="en-CA" dirty="0"/>
              <a:t>Owners with more than 6 buildings: 46%</a:t>
            </a:r>
          </a:p>
          <a:p>
            <a:pPr marL="0" indent="0">
              <a:buNone/>
            </a:pPr>
            <a:endParaRPr lang="en-CA" dirty="0"/>
          </a:p>
        </p:txBody>
      </p:sp>
      <p:sp>
        <p:nvSpPr>
          <p:cNvPr id="4" name="Slide Number Placeholder 3">
            <a:extLst>
              <a:ext uri="{FF2B5EF4-FFF2-40B4-BE49-F238E27FC236}">
                <a16:creationId xmlns:a16="http://schemas.microsoft.com/office/drawing/2014/main" id="{9DDA50C2-0645-41C1-BDC3-36B1852E21AE}"/>
              </a:ext>
            </a:extLst>
          </p:cNvPr>
          <p:cNvSpPr>
            <a:spLocks noGrp="1"/>
          </p:cNvSpPr>
          <p:nvPr>
            <p:ph type="sldNum" sz="quarter" idx="10"/>
          </p:nvPr>
        </p:nvSpPr>
        <p:spPr/>
        <p:txBody>
          <a:bodyPr/>
          <a:lstStyle/>
          <a:p>
            <a:fld id="{48A509F8-7C13-4B3F-907D-4501D93D086E}" type="slidenum">
              <a:rPr lang="en-CA" smtClean="0"/>
              <a:pPr/>
              <a:t>22</a:t>
            </a:fld>
            <a:endParaRPr lang="en-CA"/>
          </a:p>
        </p:txBody>
      </p:sp>
    </p:spTree>
    <p:extLst>
      <p:ext uri="{BB962C8B-B14F-4D97-AF65-F5344CB8AC3E}">
        <p14:creationId xmlns:p14="http://schemas.microsoft.com/office/powerpoint/2010/main" val="35072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994F-3E33-4AFF-9E9A-5D5D8EB11F66}"/>
              </a:ext>
            </a:extLst>
          </p:cNvPr>
          <p:cNvSpPr>
            <a:spLocks noGrp="1"/>
          </p:cNvSpPr>
          <p:nvPr>
            <p:ph type="title"/>
          </p:nvPr>
        </p:nvSpPr>
        <p:spPr/>
        <p:txBody>
          <a:bodyPr/>
          <a:lstStyle/>
          <a:p>
            <a:r>
              <a:rPr lang="en-CA" dirty="0"/>
              <a:t>WHO RESPONDED?</a:t>
            </a:r>
            <a:endParaRPr lang="en-US" dirty="0"/>
          </a:p>
        </p:txBody>
      </p:sp>
      <p:sp>
        <p:nvSpPr>
          <p:cNvPr id="4" name="Slide Number Placeholder 3">
            <a:extLst>
              <a:ext uri="{FF2B5EF4-FFF2-40B4-BE49-F238E27FC236}">
                <a16:creationId xmlns:a16="http://schemas.microsoft.com/office/drawing/2014/main" id="{C7C42DEA-53A5-4EF5-A0CE-2597D07CB1D5}"/>
              </a:ext>
            </a:extLst>
          </p:cNvPr>
          <p:cNvSpPr>
            <a:spLocks noGrp="1"/>
          </p:cNvSpPr>
          <p:nvPr>
            <p:ph type="sldNum" sz="quarter" idx="10"/>
          </p:nvPr>
        </p:nvSpPr>
        <p:spPr/>
        <p:txBody>
          <a:bodyPr/>
          <a:lstStyle/>
          <a:p>
            <a:fld id="{48A509F8-7C13-4B3F-907D-4501D93D086E}" type="slidenum">
              <a:rPr lang="en-CA" smtClean="0"/>
              <a:pPr/>
              <a:t>23</a:t>
            </a:fld>
            <a:endParaRPr lang="en-CA"/>
          </a:p>
        </p:txBody>
      </p:sp>
      <p:pic>
        <p:nvPicPr>
          <p:cNvPr id="5" name="Picture 4">
            <a:extLst>
              <a:ext uri="{FF2B5EF4-FFF2-40B4-BE49-F238E27FC236}">
                <a16:creationId xmlns:a16="http://schemas.microsoft.com/office/drawing/2014/main" id="{D4C1AC39-51EA-49D9-99A1-334BD5B27352}"/>
              </a:ext>
            </a:extLst>
          </p:cNvPr>
          <p:cNvPicPr>
            <a:picLocks noChangeAspect="1"/>
          </p:cNvPicPr>
          <p:nvPr/>
        </p:nvPicPr>
        <p:blipFill>
          <a:blip r:embed="rId3"/>
          <a:stretch>
            <a:fillRect/>
          </a:stretch>
        </p:blipFill>
        <p:spPr>
          <a:xfrm>
            <a:off x="1062037" y="1830277"/>
            <a:ext cx="10067925" cy="4143375"/>
          </a:xfrm>
          <a:prstGeom prst="rect">
            <a:avLst/>
          </a:prstGeom>
        </p:spPr>
      </p:pic>
    </p:spTree>
    <p:extLst>
      <p:ext uri="{BB962C8B-B14F-4D97-AF65-F5344CB8AC3E}">
        <p14:creationId xmlns:p14="http://schemas.microsoft.com/office/powerpoint/2010/main" val="29422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4EDB-2002-43CE-A56A-4362A6B22D99}"/>
              </a:ext>
            </a:extLst>
          </p:cNvPr>
          <p:cNvSpPr>
            <a:spLocks noGrp="1"/>
          </p:cNvSpPr>
          <p:nvPr>
            <p:ph type="title"/>
          </p:nvPr>
        </p:nvSpPr>
        <p:spPr/>
        <p:txBody>
          <a:bodyPr/>
          <a:lstStyle/>
          <a:p>
            <a:r>
              <a:rPr lang="en-CA" dirty="0"/>
              <a:t>WHO PAID APRIL 1</a:t>
            </a:r>
            <a:r>
              <a:rPr lang="en-CA" baseline="30000" dirty="0"/>
              <a:t>ST</a:t>
            </a:r>
            <a:r>
              <a:rPr lang="en-CA" dirty="0"/>
              <a:t>? </a:t>
            </a:r>
            <a:r>
              <a:rPr lang="en-CA" b="1" dirty="0"/>
              <a:t>BY GEOGRAPHY</a:t>
            </a:r>
            <a:endParaRPr lang="en-US" b="1" dirty="0"/>
          </a:p>
        </p:txBody>
      </p:sp>
      <p:sp>
        <p:nvSpPr>
          <p:cNvPr id="3" name="Content Placeholder 2">
            <a:extLst>
              <a:ext uri="{FF2B5EF4-FFF2-40B4-BE49-F238E27FC236}">
                <a16:creationId xmlns:a16="http://schemas.microsoft.com/office/drawing/2014/main" id="{EB5A38BF-8EE9-4834-BFBF-8F2D46BEC44C}"/>
              </a:ext>
            </a:extLst>
          </p:cNvPr>
          <p:cNvSpPr>
            <a:spLocks noGrp="1"/>
          </p:cNvSpPr>
          <p:nvPr>
            <p:ph idx="1"/>
          </p:nvPr>
        </p:nvSpPr>
        <p:spPr/>
        <p:txBody>
          <a:bodyPr/>
          <a:lstStyle/>
          <a:p>
            <a:pPr marL="0" indent="0">
              <a:buNone/>
            </a:pPr>
            <a:r>
              <a:rPr lang="en-CA" b="1" dirty="0"/>
              <a:t>Key Trends:</a:t>
            </a:r>
          </a:p>
          <a:p>
            <a:r>
              <a:rPr lang="en-CA" dirty="0"/>
              <a:t>Buildings across Quebec struggled more, regardless of age, than in any other location</a:t>
            </a:r>
          </a:p>
          <a:p>
            <a:endParaRPr lang="en-CA" dirty="0"/>
          </a:p>
          <a:p>
            <a:r>
              <a:rPr lang="en-CA" dirty="0"/>
              <a:t>Outside of Quebec, major markets – Toronto, Montreal, Halifax, had highest rates of deferrals regardless of age of building</a:t>
            </a:r>
          </a:p>
          <a:p>
            <a:endParaRPr lang="en-CA" dirty="0"/>
          </a:p>
          <a:p>
            <a:r>
              <a:rPr lang="en-CA" dirty="0"/>
              <a:t>Secondary and tertiary markets seemed most stable</a:t>
            </a:r>
          </a:p>
          <a:p>
            <a:endParaRPr lang="en-US" dirty="0"/>
          </a:p>
        </p:txBody>
      </p:sp>
      <p:sp>
        <p:nvSpPr>
          <p:cNvPr id="4" name="Slide Number Placeholder 3">
            <a:extLst>
              <a:ext uri="{FF2B5EF4-FFF2-40B4-BE49-F238E27FC236}">
                <a16:creationId xmlns:a16="http://schemas.microsoft.com/office/drawing/2014/main" id="{44C6049E-8782-40FC-9AE4-6FB5826D97B8}"/>
              </a:ext>
            </a:extLst>
          </p:cNvPr>
          <p:cNvSpPr>
            <a:spLocks noGrp="1"/>
          </p:cNvSpPr>
          <p:nvPr>
            <p:ph type="sldNum" sz="quarter" idx="10"/>
          </p:nvPr>
        </p:nvSpPr>
        <p:spPr/>
        <p:txBody>
          <a:bodyPr/>
          <a:lstStyle/>
          <a:p>
            <a:fld id="{48A509F8-7C13-4B3F-907D-4501D93D086E}" type="slidenum">
              <a:rPr lang="en-CA" smtClean="0"/>
              <a:pPr/>
              <a:t>24</a:t>
            </a:fld>
            <a:endParaRPr lang="en-CA"/>
          </a:p>
        </p:txBody>
      </p:sp>
    </p:spTree>
    <p:extLst>
      <p:ext uri="{BB962C8B-B14F-4D97-AF65-F5344CB8AC3E}">
        <p14:creationId xmlns:p14="http://schemas.microsoft.com/office/powerpoint/2010/main" val="71098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A433-88C7-48ED-B6A4-322722AC39AF}"/>
              </a:ext>
            </a:extLst>
          </p:cNvPr>
          <p:cNvSpPr>
            <a:spLocks noGrp="1"/>
          </p:cNvSpPr>
          <p:nvPr>
            <p:ph type="title"/>
          </p:nvPr>
        </p:nvSpPr>
        <p:spPr/>
        <p:txBody>
          <a:bodyPr/>
          <a:lstStyle/>
          <a:p>
            <a:r>
              <a:rPr lang="en-CA" dirty="0"/>
              <a:t>PRE-1960S BUILDINGS (OLDEST BUILDINGS): 78% PAID</a:t>
            </a:r>
            <a:endParaRPr lang="en-US" dirty="0"/>
          </a:p>
        </p:txBody>
      </p:sp>
      <p:sp>
        <p:nvSpPr>
          <p:cNvPr id="4" name="Slide Number Placeholder 3">
            <a:extLst>
              <a:ext uri="{FF2B5EF4-FFF2-40B4-BE49-F238E27FC236}">
                <a16:creationId xmlns:a16="http://schemas.microsoft.com/office/drawing/2014/main" id="{BE5DD852-CCD1-4B93-8CFB-A4A5EDBAEEAA}"/>
              </a:ext>
            </a:extLst>
          </p:cNvPr>
          <p:cNvSpPr>
            <a:spLocks noGrp="1"/>
          </p:cNvSpPr>
          <p:nvPr>
            <p:ph type="sldNum" sz="quarter" idx="10"/>
          </p:nvPr>
        </p:nvSpPr>
        <p:spPr/>
        <p:txBody>
          <a:bodyPr/>
          <a:lstStyle/>
          <a:p>
            <a:fld id="{48A509F8-7C13-4B3F-907D-4501D93D086E}" type="slidenum">
              <a:rPr lang="en-CA" smtClean="0"/>
              <a:pPr/>
              <a:t>25</a:t>
            </a:fld>
            <a:endParaRPr lang="en-CA"/>
          </a:p>
        </p:txBody>
      </p:sp>
      <p:graphicFrame>
        <p:nvGraphicFramePr>
          <p:cNvPr id="6" name="Chart 5">
            <a:extLst>
              <a:ext uri="{FF2B5EF4-FFF2-40B4-BE49-F238E27FC236}">
                <a16:creationId xmlns:a16="http://schemas.microsoft.com/office/drawing/2014/main" id="{3B23C4C0-BFE1-4BA3-93C2-4E4CC49712D2}"/>
              </a:ext>
            </a:extLst>
          </p:cNvPr>
          <p:cNvGraphicFramePr>
            <a:graphicFrameLocks/>
          </p:cNvGraphicFramePr>
          <p:nvPr>
            <p:extLst>
              <p:ext uri="{D42A27DB-BD31-4B8C-83A1-F6EECF244321}">
                <p14:modId xmlns:p14="http://schemas.microsoft.com/office/powerpoint/2010/main" val="2902170201"/>
              </p:ext>
            </p:extLst>
          </p:nvPr>
        </p:nvGraphicFramePr>
        <p:xfrm>
          <a:off x="1939159" y="1813033"/>
          <a:ext cx="8844455" cy="4497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06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82425-115D-4A71-8328-1A53761AE4C7}"/>
              </a:ext>
            </a:extLst>
          </p:cNvPr>
          <p:cNvSpPr>
            <a:spLocks noGrp="1"/>
          </p:cNvSpPr>
          <p:nvPr>
            <p:ph type="title"/>
          </p:nvPr>
        </p:nvSpPr>
        <p:spPr/>
        <p:txBody>
          <a:bodyPr/>
          <a:lstStyle/>
          <a:p>
            <a:r>
              <a:rPr lang="en-CA" dirty="0"/>
              <a:t>1960S-1989 BUILDINGS (MIDDLE AGED BUILDINGS):</a:t>
            </a:r>
            <a:br>
              <a:rPr lang="en-CA" dirty="0"/>
            </a:br>
            <a:r>
              <a:rPr lang="en-CA" dirty="0"/>
              <a:t>79% PAID</a:t>
            </a:r>
            <a:endParaRPr lang="en-US" dirty="0"/>
          </a:p>
        </p:txBody>
      </p:sp>
      <p:sp>
        <p:nvSpPr>
          <p:cNvPr id="4" name="Slide Number Placeholder 3">
            <a:extLst>
              <a:ext uri="{FF2B5EF4-FFF2-40B4-BE49-F238E27FC236}">
                <a16:creationId xmlns:a16="http://schemas.microsoft.com/office/drawing/2014/main" id="{AF75804C-DCA9-4FBD-9F4C-F923BC7B27A6}"/>
              </a:ext>
            </a:extLst>
          </p:cNvPr>
          <p:cNvSpPr>
            <a:spLocks noGrp="1"/>
          </p:cNvSpPr>
          <p:nvPr>
            <p:ph type="sldNum" sz="quarter" idx="10"/>
          </p:nvPr>
        </p:nvSpPr>
        <p:spPr/>
        <p:txBody>
          <a:bodyPr/>
          <a:lstStyle/>
          <a:p>
            <a:fld id="{48A509F8-7C13-4B3F-907D-4501D93D086E}" type="slidenum">
              <a:rPr lang="en-CA" smtClean="0"/>
              <a:pPr/>
              <a:t>26</a:t>
            </a:fld>
            <a:endParaRPr lang="en-CA"/>
          </a:p>
        </p:txBody>
      </p:sp>
      <p:graphicFrame>
        <p:nvGraphicFramePr>
          <p:cNvPr id="6" name="Chart 5">
            <a:extLst>
              <a:ext uri="{FF2B5EF4-FFF2-40B4-BE49-F238E27FC236}">
                <a16:creationId xmlns:a16="http://schemas.microsoft.com/office/drawing/2014/main" id="{E58F2056-798D-432F-9447-8EBE115913A2}"/>
              </a:ext>
            </a:extLst>
          </p:cNvPr>
          <p:cNvGraphicFramePr>
            <a:graphicFrameLocks/>
          </p:cNvGraphicFramePr>
          <p:nvPr>
            <p:extLst>
              <p:ext uri="{D42A27DB-BD31-4B8C-83A1-F6EECF244321}">
                <p14:modId xmlns:p14="http://schemas.microsoft.com/office/powerpoint/2010/main" val="4024661020"/>
              </p:ext>
            </p:extLst>
          </p:nvPr>
        </p:nvGraphicFramePr>
        <p:xfrm>
          <a:off x="1036320" y="1828800"/>
          <a:ext cx="10645928" cy="4418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170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ECE0F-3722-4625-9C91-BE44E1BDC12C}"/>
              </a:ext>
            </a:extLst>
          </p:cNvPr>
          <p:cNvSpPr>
            <a:spLocks noGrp="1"/>
          </p:cNvSpPr>
          <p:nvPr>
            <p:ph type="title"/>
          </p:nvPr>
        </p:nvSpPr>
        <p:spPr/>
        <p:txBody>
          <a:bodyPr/>
          <a:lstStyle/>
          <a:p>
            <a:r>
              <a:rPr lang="en-CA" sz="2800" dirty="0"/>
              <a:t>1990-2020 (NEWEST BUILDINGS): </a:t>
            </a:r>
            <a:r>
              <a:rPr lang="en-CA" dirty="0"/>
              <a:t>87% PAID</a:t>
            </a:r>
            <a:endParaRPr lang="en-US" dirty="0"/>
          </a:p>
        </p:txBody>
      </p:sp>
      <p:sp>
        <p:nvSpPr>
          <p:cNvPr id="4" name="Slide Number Placeholder 3">
            <a:extLst>
              <a:ext uri="{FF2B5EF4-FFF2-40B4-BE49-F238E27FC236}">
                <a16:creationId xmlns:a16="http://schemas.microsoft.com/office/drawing/2014/main" id="{F4F7A153-05B1-49CD-8008-D59AB0C0E36A}"/>
              </a:ext>
            </a:extLst>
          </p:cNvPr>
          <p:cNvSpPr>
            <a:spLocks noGrp="1"/>
          </p:cNvSpPr>
          <p:nvPr>
            <p:ph type="sldNum" sz="quarter" idx="10"/>
          </p:nvPr>
        </p:nvSpPr>
        <p:spPr/>
        <p:txBody>
          <a:bodyPr/>
          <a:lstStyle/>
          <a:p>
            <a:fld id="{48A509F8-7C13-4B3F-907D-4501D93D086E}" type="slidenum">
              <a:rPr lang="en-CA" smtClean="0"/>
              <a:pPr/>
              <a:t>27</a:t>
            </a:fld>
            <a:endParaRPr lang="en-CA"/>
          </a:p>
        </p:txBody>
      </p:sp>
      <p:graphicFrame>
        <p:nvGraphicFramePr>
          <p:cNvPr id="6" name="Chart 5">
            <a:extLst>
              <a:ext uri="{FF2B5EF4-FFF2-40B4-BE49-F238E27FC236}">
                <a16:creationId xmlns:a16="http://schemas.microsoft.com/office/drawing/2014/main" id="{B709CDCC-EE30-4803-8A03-239F934145BE}"/>
              </a:ext>
            </a:extLst>
          </p:cNvPr>
          <p:cNvGraphicFramePr>
            <a:graphicFrameLocks/>
          </p:cNvGraphicFramePr>
          <p:nvPr>
            <p:extLst>
              <p:ext uri="{D42A27DB-BD31-4B8C-83A1-F6EECF244321}">
                <p14:modId xmlns:p14="http://schemas.microsoft.com/office/powerpoint/2010/main" val="3626040378"/>
              </p:ext>
            </p:extLst>
          </p:nvPr>
        </p:nvGraphicFramePr>
        <p:xfrm>
          <a:off x="2175642" y="1753808"/>
          <a:ext cx="8939048" cy="45562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15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E1BF-2777-49C0-8716-C1246EB2DD93}"/>
              </a:ext>
            </a:extLst>
          </p:cNvPr>
          <p:cNvSpPr>
            <a:spLocks noGrp="1"/>
          </p:cNvSpPr>
          <p:nvPr>
            <p:ph type="title"/>
          </p:nvPr>
        </p:nvSpPr>
        <p:spPr/>
        <p:txBody>
          <a:bodyPr/>
          <a:lstStyle/>
          <a:p>
            <a:r>
              <a:rPr lang="en-CA" dirty="0"/>
              <a:t>RENTERS WITH LOWEST RENTS WERE MOST AT RISK</a:t>
            </a:r>
            <a:endParaRPr lang="en-US" dirty="0"/>
          </a:p>
        </p:txBody>
      </p:sp>
      <p:sp>
        <p:nvSpPr>
          <p:cNvPr id="4" name="Slide Number Placeholder 3">
            <a:extLst>
              <a:ext uri="{FF2B5EF4-FFF2-40B4-BE49-F238E27FC236}">
                <a16:creationId xmlns:a16="http://schemas.microsoft.com/office/drawing/2014/main" id="{41EBACDE-9A2B-4325-9E89-EB8991B27EC6}"/>
              </a:ext>
            </a:extLst>
          </p:cNvPr>
          <p:cNvSpPr>
            <a:spLocks noGrp="1"/>
          </p:cNvSpPr>
          <p:nvPr>
            <p:ph type="sldNum" sz="quarter" idx="10"/>
          </p:nvPr>
        </p:nvSpPr>
        <p:spPr/>
        <p:txBody>
          <a:bodyPr/>
          <a:lstStyle/>
          <a:p>
            <a:fld id="{48A509F8-7C13-4B3F-907D-4501D93D086E}" type="slidenum">
              <a:rPr lang="en-CA" smtClean="0"/>
              <a:pPr/>
              <a:t>28</a:t>
            </a:fld>
            <a:endParaRPr lang="en-CA"/>
          </a:p>
        </p:txBody>
      </p:sp>
      <p:graphicFrame>
        <p:nvGraphicFramePr>
          <p:cNvPr id="6" name="Chart 5">
            <a:extLst>
              <a:ext uri="{FF2B5EF4-FFF2-40B4-BE49-F238E27FC236}">
                <a16:creationId xmlns:a16="http://schemas.microsoft.com/office/drawing/2014/main" id="{EF647E84-D35E-410E-B8AF-595B56ABCCCE}"/>
              </a:ext>
            </a:extLst>
          </p:cNvPr>
          <p:cNvGraphicFramePr>
            <a:graphicFrameLocks/>
          </p:cNvGraphicFramePr>
          <p:nvPr>
            <p:extLst>
              <p:ext uri="{D42A27DB-BD31-4B8C-83A1-F6EECF244321}">
                <p14:modId xmlns:p14="http://schemas.microsoft.com/office/powerpoint/2010/main" val="476836894"/>
              </p:ext>
            </p:extLst>
          </p:nvPr>
        </p:nvGraphicFramePr>
        <p:xfrm>
          <a:off x="2075793" y="1761796"/>
          <a:ext cx="8040414" cy="36930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D06EE54-C0FE-4C59-AF30-9A999F5AD6B0}"/>
              </a:ext>
            </a:extLst>
          </p:cNvPr>
          <p:cNvSpPr txBox="1"/>
          <p:nvPr/>
        </p:nvSpPr>
        <p:spPr>
          <a:xfrm rot="16200000">
            <a:off x="622458" y="3036965"/>
            <a:ext cx="2544216" cy="338554"/>
          </a:xfrm>
          <a:prstGeom prst="rect">
            <a:avLst/>
          </a:prstGeom>
          <a:noFill/>
        </p:spPr>
        <p:txBody>
          <a:bodyPr wrap="square" rtlCol="0">
            <a:spAutoFit/>
          </a:bodyPr>
          <a:lstStyle/>
          <a:p>
            <a:r>
              <a:rPr lang="en-CA" sz="1600" dirty="0">
                <a:solidFill>
                  <a:srgbClr val="313F48"/>
                </a:solidFill>
              </a:rPr>
              <a:t>% Renters Paid</a:t>
            </a:r>
            <a:endParaRPr lang="en-US" sz="1600" dirty="0">
              <a:solidFill>
                <a:srgbClr val="313F48"/>
              </a:solidFill>
            </a:endParaRPr>
          </a:p>
        </p:txBody>
      </p:sp>
    </p:spTree>
    <p:extLst>
      <p:ext uri="{BB962C8B-B14F-4D97-AF65-F5344CB8AC3E}">
        <p14:creationId xmlns:p14="http://schemas.microsoft.com/office/powerpoint/2010/main" val="4203919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E639-6635-4494-A77B-4104B48798B6}"/>
              </a:ext>
            </a:extLst>
          </p:cNvPr>
          <p:cNvSpPr>
            <a:spLocks noGrp="1"/>
          </p:cNvSpPr>
          <p:nvPr>
            <p:ph type="title"/>
          </p:nvPr>
        </p:nvSpPr>
        <p:spPr/>
        <p:txBody>
          <a:bodyPr/>
          <a:lstStyle/>
          <a:p>
            <a:r>
              <a:rPr lang="en-CA" dirty="0"/>
              <a:t>TENANTS IN SMALLEST UNITS IN OLDER BUILDINGS WERE MOST LIKELY NOT TO PAY APRIL 1</a:t>
            </a:r>
            <a:r>
              <a:rPr lang="en-CA" baseline="30000" dirty="0"/>
              <a:t>ST</a:t>
            </a:r>
            <a:r>
              <a:rPr lang="en-CA" dirty="0"/>
              <a:t>. </a:t>
            </a:r>
            <a:endParaRPr lang="en-US" dirty="0"/>
          </a:p>
        </p:txBody>
      </p:sp>
      <p:sp>
        <p:nvSpPr>
          <p:cNvPr id="3" name="Content Placeholder 2">
            <a:extLst>
              <a:ext uri="{FF2B5EF4-FFF2-40B4-BE49-F238E27FC236}">
                <a16:creationId xmlns:a16="http://schemas.microsoft.com/office/drawing/2014/main" id="{B4F0BE31-B3B9-456D-9018-BF3B527DF34F}"/>
              </a:ext>
            </a:extLst>
          </p:cNvPr>
          <p:cNvSpPr>
            <a:spLocks noGrp="1"/>
          </p:cNvSpPr>
          <p:nvPr>
            <p:ph idx="1"/>
          </p:nvPr>
        </p:nvSpPr>
        <p:spPr/>
        <p:txBody>
          <a:bodyPr/>
          <a:lstStyle/>
          <a:p>
            <a:endParaRPr lang="en-CA" dirty="0"/>
          </a:p>
          <a:p>
            <a:r>
              <a:rPr lang="en-CA" dirty="0"/>
              <a:t>Bachelors in Pre-1960s buildings</a:t>
            </a:r>
          </a:p>
          <a:p>
            <a:endParaRPr lang="en-CA" dirty="0"/>
          </a:p>
          <a:p>
            <a:r>
              <a:rPr lang="en-CA" dirty="0"/>
              <a:t>1 Beds in 1960-1989 buildings</a:t>
            </a:r>
          </a:p>
          <a:p>
            <a:endParaRPr lang="en-CA" dirty="0"/>
          </a:p>
          <a:p>
            <a:endParaRPr lang="en-US" dirty="0"/>
          </a:p>
        </p:txBody>
      </p:sp>
      <p:sp>
        <p:nvSpPr>
          <p:cNvPr id="4" name="Slide Number Placeholder 3">
            <a:extLst>
              <a:ext uri="{FF2B5EF4-FFF2-40B4-BE49-F238E27FC236}">
                <a16:creationId xmlns:a16="http://schemas.microsoft.com/office/drawing/2014/main" id="{CCEE73DB-7CC3-4A06-A429-A1A41D1EC354}"/>
              </a:ext>
            </a:extLst>
          </p:cNvPr>
          <p:cNvSpPr>
            <a:spLocks noGrp="1"/>
          </p:cNvSpPr>
          <p:nvPr>
            <p:ph type="sldNum" sz="quarter" idx="10"/>
          </p:nvPr>
        </p:nvSpPr>
        <p:spPr/>
        <p:txBody>
          <a:bodyPr/>
          <a:lstStyle/>
          <a:p>
            <a:fld id="{48A509F8-7C13-4B3F-907D-4501D93D086E}" type="slidenum">
              <a:rPr lang="en-CA" smtClean="0"/>
              <a:pPr/>
              <a:t>29</a:t>
            </a:fld>
            <a:endParaRPr lang="en-CA"/>
          </a:p>
        </p:txBody>
      </p:sp>
    </p:spTree>
    <p:extLst>
      <p:ext uri="{BB962C8B-B14F-4D97-AF65-F5344CB8AC3E}">
        <p14:creationId xmlns:p14="http://schemas.microsoft.com/office/powerpoint/2010/main" val="332225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E28F-40F9-4E78-A9BA-095CAB807609}"/>
              </a:ext>
            </a:extLst>
          </p:cNvPr>
          <p:cNvSpPr>
            <a:spLocks noGrp="1"/>
          </p:cNvSpPr>
          <p:nvPr>
            <p:ph type="title"/>
          </p:nvPr>
        </p:nvSpPr>
        <p:spPr/>
        <p:txBody>
          <a:bodyPr>
            <a:normAutofit/>
          </a:bodyPr>
          <a:lstStyle/>
          <a:p>
            <a:pPr algn="ctr"/>
            <a:r>
              <a:rPr lang="en-US" b="1" dirty="0"/>
              <a:t>RENT COLLECTION DURING COVID 19: </a:t>
            </a:r>
            <a:br>
              <a:rPr lang="en-US" b="1" dirty="0"/>
            </a:br>
            <a:r>
              <a:rPr lang="en-US" b="1" dirty="0"/>
              <a:t>SURVEY DATA &amp; FOLLOW UP STRATEGIES</a:t>
            </a:r>
            <a:endParaRPr lang="en-US" dirty="0"/>
          </a:p>
        </p:txBody>
      </p:sp>
      <p:sp>
        <p:nvSpPr>
          <p:cNvPr id="3" name="Content Placeholder 2">
            <a:extLst>
              <a:ext uri="{FF2B5EF4-FFF2-40B4-BE49-F238E27FC236}">
                <a16:creationId xmlns:a16="http://schemas.microsoft.com/office/drawing/2014/main" id="{5EF0ECBE-A6D1-4817-B08B-EBD4DA95CA69}"/>
              </a:ext>
            </a:extLst>
          </p:cNvPr>
          <p:cNvSpPr>
            <a:spLocks noGrp="1"/>
          </p:cNvSpPr>
          <p:nvPr>
            <p:ph idx="1"/>
          </p:nvPr>
        </p:nvSpPr>
        <p:spPr>
          <a:xfrm>
            <a:off x="1254842" y="4480559"/>
            <a:ext cx="3176987" cy="2103169"/>
          </a:xfrm>
        </p:spPr>
        <p:txBody>
          <a:bodyPr>
            <a:normAutofit/>
          </a:bodyPr>
          <a:lstStyle/>
          <a:p>
            <a:pPr marL="0" indent="0" algn="ctr">
              <a:buNone/>
            </a:pPr>
            <a:r>
              <a:rPr lang="en-CA" dirty="0"/>
              <a:t>Derek Lobo, CEO</a:t>
            </a:r>
            <a:br>
              <a:rPr lang="en-CA" dirty="0"/>
            </a:br>
            <a:r>
              <a:rPr lang="en-CA" dirty="0"/>
              <a:t>Broker of Record</a:t>
            </a:r>
          </a:p>
          <a:p>
            <a:pPr marL="0" indent="0" algn="ctr">
              <a:buNone/>
            </a:pPr>
            <a:endParaRPr lang="en-CA" dirty="0"/>
          </a:p>
        </p:txBody>
      </p:sp>
      <p:sp>
        <p:nvSpPr>
          <p:cNvPr id="4" name="Slide Number Placeholder 3">
            <a:extLst>
              <a:ext uri="{FF2B5EF4-FFF2-40B4-BE49-F238E27FC236}">
                <a16:creationId xmlns:a16="http://schemas.microsoft.com/office/drawing/2014/main" id="{ACD09DEE-8F42-42CF-89E7-D0479F04EB5C}"/>
              </a:ext>
            </a:extLst>
          </p:cNvPr>
          <p:cNvSpPr>
            <a:spLocks noGrp="1"/>
          </p:cNvSpPr>
          <p:nvPr>
            <p:ph type="sldNum" sz="quarter" idx="10"/>
          </p:nvPr>
        </p:nvSpPr>
        <p:spPr/>
        <p:txBody>
          <a:bodyPr/>
          <a:lstStyle/>
          <a:p>
            <a:fld id="{48A509F8-7C13-4B3F-907D-4501D93D086E}" type="slidenum">
              <a:rPr lang="en-CA" smtClean="0"/>
              <a:pPr/>
              <a:t>3</a:t>
            </a:fld>
            <a:endParaRPr lang="en-CA"/>
          </a:p>
        </p:txBody>
      </p:sp>
      <p:pic>
        <p:nvPicPr>
          <p:cNvPr id="6" name="Picture 5">
            <a:extLst>
              <a:ext uri="{FF2B5EF4-FFF2-40B4-BE49-F238E27FC236}">
                <a16:creationId xmlns:a16="http://schemas.microsoft.com/office/drawing/2014/main" id="{5B35A21A-594F-49DA-A4F8-FB43E49162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6916" y="1747751"/>
            <a:ext cx="1924193" cy="2492256"/>
          </a:xfrm>
          <a:prstGeom prst="rect">
            <a:avLst/>
          </a:prstGeom>
        </p:spPr>
      </p:pic>
      <p:sp>
        <p:nvSpPr>
          <p:cNvPr id="7" name="TextBox 6">
            <a:extLst>
              <a:ext uri="{FF2B5EF4-FFF2-40B4-BE49-F238E27FC236}">
                <a16:creationId xmlns:a16="http://schemas.microsoft.com/office/drawing/2014/main" id="{EE0FC737-09C7-480C-807C-5F2E4DBF3A8C}"/>
              </a:ext>
            </a:extLst>
          </p:cNvPr>
          <p:cNvSpPr txBox="1"/>
          <p:nvPr/>
        </p:nvSpPr>
        <p:spPr>
          <a:xfrm>
            <a:off x="5284261" y="1997839"/>
            <a:ext cx="6276368" cy="3170099"/>
          </a:xfrm>
          <a:prstGeom prst="rect">
            <a:avLst/>
          </a:prstGeom>
          <a:noFill/>
        </p:spPr>
        <p:txBody>
          <a:bodyPr wrap="square" rtlCol="0">
            <a:spAutoFit/>
          </a:bodyPr>
          <a:lstStyle/>
          <a:p>
            <a:pPr marL="285750" indent="-285750">
              <a:buFontTx/>
              <a:buChar char="-"/>
            </a:pPr>
            <a:r>
              <a:rPr lang="en-CA" sz="2000" dirty="0"/>
              <a:t>30+ Years in the Rental Apartment Business across North America</a:t>
            </a:r>
          </a:p>
          <a:p>
            <a:pPr marL="285750" indent="-285750">
              <a:buFontTx/>
              <a:buChar char="-"/>
            </a:pPr>
            <a:endParaRPr lang="en-CA" sz="2000" dirty="0"/>
          </a:p>
          <a:p>
            <a:pPr marL="285750" indent="-285750">
              <a:buFontTx/>
              <a:buChar char="-"/>
            </a:pPr>
            <a:r>
              <a:rPr lang="en-CA" sz="2000" dirty="0"/>
              <a:t>Worked through 17 global and local recessions</a:t>
            </a:r>
          </a:p>
          <a:p>
            <a:pPr marL="285750" indent="-285750">
              <a:buFontTx/>
              <a:buChar char="-"/>
            </a:pPr>
            <a:endParaRPr lang="en-CA" sz="2000" dirty="0"/>
          </a:p>
          <a:p>
            <a:pPr marL="285750" indent="-285750">
              <a:buFontTx/>
              <a:buChar char="-"/>
            </a:pPr>
            <a:r>
              <a:rPr lang="en-CA" sz="2000" dirty="0"/>
              <a:t>Apartment Leasing, Apartment Brokerage, Student Housing, New Apartment Construction</a:t>
            </a:r>
          </a:p>
          <a:p>
            <a:pPr marL="285750" indent="-285750">
              <a:buFontTx/>
              <a:buChar char="-"/>
            </a:pPr>
            <a:endParaRPr lang="en-CA" sz="2000" dirty="0"/>
          </a:p>
          <a:p>
            <a:pPr marL="285750" indent="-285750">
              <a:buFontTx/>
              <a:buChar char="-"/>
            </a:pPr>
            <a:endParaRPr lang="en-CA" sz="2000" dirty="0"/>
          </a:p>
          <a:p>
            <a:pPr marL="285750" indent="-285750">
              <a:buFontTx/>
              <a:buChar char="-"/>
            </a:pPr>
            <a:endParaRPr lang="en-CA" sz="2000" dirty="0"/>
          </a:p>
        </p:txBody>
      </p:sp>
      <p:sp>
        <p:nvSpPr>
          <p:cNvPr id="5" name="TextBox 4">
            <a:extLst>
              <a:ext uri="{FF2B5EF4-FFF2-40B4-BE49-F238E27FC236}">
                <a16:creationId xmlns:a16="http://schemas.microsoft.com/office/drawing/2014/main" id="{EA1DEDE8-A5FE-4D49-9104-8EA1FC04CCAA}"/>
              </a:ext>
            </a:extLst>
          </p:cNvPr>
          <p:cNvSpPr txBox="1"/>
          <p:nvPr/>
        </p:nvSpPr>
        <p:spPr>
          <a:xfrm>
            <a:off x="5466080" y="4754880"/>
            <a:ext cx="5471078" cy="369332"/>
          </a:xfrm>
          <a:prstGeom prst="rect">
            <a:avLst/>
          </a:prstGeom>
          <a:noFill/>
        </p:spPr>
        <p:txBody>
          <a:bodyPr wrap="square" rtlCol="0">
            <a:spAutoFit/>
          </a:bodyPr>
          <a:lstStyle/>
          <a:p>
            <a:r>
              <a:rPr lang="en-CA" b="1" dirty="0"/>
              <a:t>Thanks to all survey participants</a:t>
            </a:r>
            <a:endParaRPr lang="en-US" dirty="0"/>
          </a:p>
        </p:txBody>
      </p:sp>
    </p:spTree>
    <p:extLst>
      <p:ext uri="{BB962C8B-B14F-4D97-AF65-F5344CB8AC3E}">
        <p14:creationId xmlns:p14="http://schemas.microsoft.com/office/powerpoint/2010/main" val="232169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5001-5FED-4839-9FE4-9EA39086B31B}"/>
              </a:ext>
            </a:extLst>
          </p:cNvPr>
          <p:cNvSpPr>
            <a:spLocks noGrp="1"/>
          </p:cNvSpPr>
          <p:nvPr>
            <p:ph type="title"/>
          </p:nvPr>
        </p:nvSpPr>
        <p:spPr/>
        <p:txBody>
          <a:bodyPr/>
          <a:lstStyle/>
          <a:p>
            <a:r>
              <a:rPr lang="en-CA" dirty="0"/>
              <a:t>PRE-1960S BUILDINGS: </a:t>
            </a:r>
            <a:br>
              <a:rPr lang="en-CA" dirty="0"/>
            </a:br>
            <a:r>
              <a:rPr lang="en-CA" dirty="0"/>
              <a:t>BACHELORS MOST LIKELY NOT TO PAY APRIL 1ST</a:t>
            </a:r>
            <a:endParaRPr lang="en-US" dirty="0"/>
          </a:p>
        </p:txBody>
      </p:sp>
      <p:sp>
        <p:nvSpPr>
          <p:cNvPr id="4" name="Slide Number Placeholder 3">
            <a:extLst>
              <a:ext uri="{FF2B5EF4-FFF2-40B4-BE49-F238E27FC236}">
                <a16:creationId xmlns:a16="http://schemas.microsoft.com/office/drawing/2014/main" id="{3145A2B0-2F07-4E9A-9217-AF3B071C3DCA}"/>
              </a:ext>
            </a:extLst>
          </p:cNvPr>
          <p:cNvSpPr>
            <a:spLocks noGrp="1"/>
          </p:cNvSpPr>
          <p:nvPr>
            <p:ph type="sldNum" sz="quarter" idx="10"/>
          </p:nvPr>
        </p:nvSpPr>
        <p:spPr/>
        <p:txBody>
          <a:bodyPr/>
          <a:lstStyle/>
          <a:p>
            <a:fld id="{48A509F8-7C13-4B3F-907D-4501D93D086E}" type="slidenum">
              <a:rPr lang="en-CA" smtClean="0"/>
              <a:pPr/>
              <a:t>30</a:t>
            </a:fld>
            <a:endParaRPr lang="en-CA"/>
          </a:p>
        </p:txBody>
      </p:sp>
      <p:graphicFrame>
        <p:nvGraphicFramePr>
          <p:cNvPr id="6" name="Chart 5">
            <a:extLst>
              <a:ext uri="{FF2B5EF4-FFF2-40B4-BE49-F238E27FC236}">
                <a16:creationId xmlns:a16="http://schemas.microsoft.com/office/drawing/2014/main" id="{906FBF98-B23E-4467-8283-1D2F6044EE34}"/>
              </a:ext>
            </a:extLst>
          </p:cNvPr>
          <p:cNvGraphicFramePr>
            <a:graphicFrameLocks/>
          </p:cNvGraphicFramePr>
          <p:nvPr>
            <p:extLst>
              <p:ext uri="{D42A27DB-BD31-4B8C-83A1-F6EECF244321}">
                <p14:modId xmlns:p14="http://schemas.microsoft.com/office/powerpoint/2010/main" val="1560822263"/>
              </p:ext>
            </p:extLst>
          </p:nvPr>
        </p:nvGraphicFramePr>
        <p:xfrm>
          <a:off x="486589" y="1640388"/>
          <a:ext cx="7661428" cy="466965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D70E48C-0FA4-4F4A-A8F3-0FEA6892D439}"/>
              </a:ext>
            </a:extLst>
          </p:cNvPr>
          <p:cNvSpPr txBox="1"/>
          <p:nvPr/>
        </p:nvSpPr>
        <p:spPr>
          <a:xfrm>
            <a:off x="8671033" y="1860662"/>
            <a:ext cx="3227389" cy="3785652"/>
          </a:xfrm>
          <a:prstGeom prst="rect">
            <a:avLst/>
          </a:prstGeom>
          <a:noFill/>
        </p:spPr>
        <p:txBody>
          <a:bodyPr wrap="square" rtlCol="0">
            <a:spAutoFit/>
          </a:bodyPr>
          <a:lstStyle/>
          <a:p>
            <a:pPr marL="285750" indent="-285750">
              <a:buFontTx/>
              <a:buChar char="-"/>
            </a:pPr>
            <a:r>
              <a:rPr lang="en-CA" sz="2000" dirty="0">
                <a:solidFill>
                  <a:srgbClr val="FF0000"/>
                </a:solidFill>
              </a:rPr>
              <a:t>Bachelors in the oldest buildings had the most trouble paying rent. </a:t>
            </a:r>
            <a:r>
              <a:rPr lang="en-CA" sz="2000" b="1" dirty="0">
                <a:solidFill>
                  <a:srgbClr val="FF0000"/>
                </a:solidFill>
              </a:rPr>
              <a:t>These are the at risk renters.</a:t>
            </a:r>
          </a:p>
          <a:p>
            <a:pPr marL="285750" indent="-285750">
              <a:buFontTx/>
              <a:buChar char="-"/>
            </a:pPr>
            <a:endParaRPr lang="en-CA" sz="2000" b="1" dirty="0"/>
          </a:p>
          <a:p>
            <a:pPr marL="285750" indent="-285750">
              <a:buFontTx/>
              <a:buChar char="-"/>
            </a:pPr>
            <a:r>
              <a:rPr lang="en-CA" sz="2000" dirty="0"/>
              <a:t>1 and 2 bed units had modest deferrals.</a:t>
            </a:r>
          </a:p>
          <a:p>
            <a:pPr marL="285750" indent="-285750">
              <a:buFontTx/>
              <a:buChar char="-"/>
            </a:pPr>
            <a:endParaRPr lang="en-CA" sz="2000" dirty="0"/>
          </a:p>
          <a:p>
            <a:pPr marL="285750" indent="-285750">
              <a:buFontTx/>
              <a:buChar char="-"/>
            </a:pPr>
            <a:r>
              <a:rPr lang="en-CA" sz="2000" dirty="0"/>
              <a:t>3 bedroom units performed well: Stable tenants</a:t>
            </a:r>
            <a:endParaRPr lang="en-US" sz="2000" dirty="0"/>
          </a:p>
        </p:txBody>
      </p:sp>
    </p:spTree>
    <p:extLst>
      <p:ext uri="{BB962C8B-B14F-4D97-AF65-F5344CB8AC3E}">
        <p14:creationId xmlns:p14="http://schemas.microsoft.com/office/powerpoint/2010/main" val="16067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3F66-69F7-4CAD-99E6-1E3327F5D4FC}"/>
              </a:ext>
            </a:extLst>
          </p:cNvPr>
          <p:cNvSpPr>
            <a:spLocks noGrp="1"/>
          </p:cNvSpPr>
          <p:nvPr>
            <p:ph type="title"/>
          </p:nvPr>
        </p:nvSpPr>
        <p:spPr/>
        <p:txBody>
          <a:bodyPr/>
          <a:lstStyle/>
          <a:p>
            <a:r>
              <a:rPr lang="en-CA" dirty="0"/>
              <a:t>1960-1989 BUILDINGS: </a:t>
            </a:r>
            <a:br>
              <a:rPr lang="en-CA" dirty="0"/>
            </a:br>
            <a:r>
              <a:rPr lang="en-CA" dirty="0"/>
              <a:t>1 BEDS HAD MOST DEFERRALS</a:t>
            </a:r>
            <a:endParaRPr lang="en-US" dirty="0"/>
          </a:p>
        </p:txBody>
      </p:sp>
      <p:sp>
        <p:nvSpPr>
          <p:cNvPr id="4" name="Slide Number Placeholder 3">
            <a:extLst>
              <a:ext uri="{FF2B5EF4-FFF2-40B4-BE49-F238E27FC236}">
                <a16:creationId xmlns:a16="http://schemas.microsoft.com/office/drawing/2014/main" id="{8FA96E7D-F3B7-4AEE-BCBB-C0CEA4241F67}"/>
              </a:ext>
            </a:extLst>
          </p:cNvPr>
          <p:cNvSpPr>
            <a:spLocks noGrp="1"/>
          </p:cNvSpPr>
          <p:nvPr>
            <p:ph type="sldNum" sz="quarter" idx="10"/>
          </p:nvPr>
        </p:nvSpPr>
        <p:spPr/>
        <p:txBody>
          <a:bodyPr/>
          <a:lstStyle/>
          <a:p>
            <a:fld id="{48A509F8-7C13-4B3F-907D-4501D93D086E}" type="slidenum">
              <a:rPr lang="en-CA" smtClean="0"/>
              <a:pPr/>
              <a:t>31</a:t>
            </a:fld>
            <a:endParaRPr lang="en-CA"/>
          </a:p>
        </p:txBody>
      </p:sp>
      <p:graphicFrame>
        <p:nvGraphicFramePr>
          <p:cNvPr id="6" name="Chart 5">
            <a:extLst>
              <a:ext uri="{FF2B5EF4-FFF2-40B4-BE49-F238E27FC236}">
                <a16:creationId xmlns:a16="http://schemas.microsoft.com/office/drawing/2014/main" id="{8EF084DF-BC7E-438D-8979-1104F9AC68E6}"/>
              </a:ext>
            </a:extLst>
          </p:cNvPr>
          <p:cNvGraphicFramePr>
            <a:graphicFrameLocks/>
          </p:cNvGraphicFramePr>
          <p:nvPr>
            <p:extLst>
              <p:ext uri="{D42A27DB-BD31-4B8C-83A1-F6EECF244321}">
                <p14:modId xmlns:p14="http://schemas.microsoft.com/office/powerpoint/2010/main" val="119074039"/>
              </p:ext>
            </p:extLst>
          </p:nvPr>
        </p:nvGraphicFramePr>
        <p:xfrm>
          <a:off x="293577" y="1529401"/>
          <a:ext cx="7829549" cy="44481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DC631DA-97BD-460B-8F98-857BC4F1DEB5}"/>
              </a:ext>
            </a:extLst>
          </p:cNvPr>
          <p:cNvSpPr txBox="1"/>
          <p:nvPr/>
        </p:nvSpPr>
        <p:spPr>
          <a:xfrm>
            <a:off x="8671033" y="1860662"/>
            <a:ext cx="3227389" cy="2862322"/>
          </a:xfrm>
          <a:prstGeom prst="rect">
            <a:avLst/>
          </a:prstGeom>
          <a:noFill/>
        </p:spPr>
        <p:txBody>
          <a:bodyPr wrap="square" rtlCol="0">
            <a:spAutoFit/>
          </a:bodyPr>
          <a:lstStyle/>
          <a:p>
            <a:pPr marL="285750" indent="-285750">
              <a:buFontTx/>
              <a:buChar char="-"/>
            </a:pPr>
            <a:r>
              <a:rPr lang="en-CA" sz="2000" dirty="0"/>
              <a:t>Bachelors performed well.</a:t>
            </a:r>
            <a:endParaRPr lang="en-CA" sz="2000" b="1" dirty="0"/>
          </a:p>
          <a:p>
            <a:pPr marL="285750" indent="-285750">
              <a:buFontTx/>
              <a:buChar char="-"/>
            </a:pPr>
            <a:endParaRPr lang="en-CA" sz="2000" b="1" dirty="0"/>
          </a:p>
          <a:p>
            <a:pPr marL="285750" indent="-285750">
              <a:buFontTx/>
              <a:buChar char="-"/>
            </a:pPr>
            <a:r>
              <a:rPr lang="en-CA" sz="2000" dirty="0">
                <a:solidFill>
                  <a:srgbClr val="FF0000"/>
                </a:solidFill>
              </a:rPr>
              <a:t>1 bed units had highest deferrals.</a:t>
            </a:r>
          </a:p>
          <a:p>
            <a:pPr marL="285750" indent="-285750">
              <a:buFontTx/>
              <a:buChar char="-"/>
            </a:pPr>
            <a:endParaRPr lang="en-CA" sz="2000" dirty="0"/>
          </a:p>
          <a:p>
            <a:pPr marL="285750" indent="-285750">
              <a:buFontTx/>
              <a:buChar char="-"/>
            </a:pPr>
            <a:r>
              <a:rPr lang="en-CA" sz="2000" dirty="0"/>
              <a:t>3 bedroom units performed well: Stable tenants</a:t>
            </a:r>
            <a:endParaRPr lang="en-US" sz="2000" dirty="0"/>
          </a:p>
        </p:txBody>
      </p:sp>
    </p:spTree>
    <p:extLst>
      <p:ext uri="{BB962C8B-B14F-4D97-AF65-F5344CB8AC3E}">
        <p14:creationId xmlns:p14="http://schemas.microsoft.com/office/powerpoint/2010/main" val="48988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3002-F2B0-46D6-952F-68F92151A336}"/>
              </a:ext>
            </a:extLst>
          </p:cNvPr>
          <p:cNvSpPr>
            <a:spLocks noGrp="1"/>
          </p:cNvSpPr>
          <p:nvPr>
            <p:ph type="title"/>
          </p:nvPr>
        </p:nvSpPr>
        <p:spPr/>
        <p:txBody>
          <a:bodyPr>
            <a:normAutofit/>
          </a:bodyPr>
          <a:lstStyle/>
          <a:p>
            <a:r>
              <a:rPr lang="en-CA" dirty="0"/>
              <a:t>NEW BUILDINGS: </a:t>
            </a:r>
            <a:br>
              <a:rPr lang="en-CA" dirty="0"/>
            </a:br>
            <a:r>
              <a:rPr lang="en-CA" dirty="0"/>
              <a:t>1 AND 2 BED UNITS HAD MOST DEFERRALS</a:t>
            </a:r>
            <a:endParaRPr lang="en-US" dirty="0"/>
          </a:p>
        </p:txBody>
      </p:sp>
      <p:sp>
        <p:nvSpPr>
          <p:cNvPr id="4" name="Slide Number Placeholder 3">
            <a:extLst>
              <a:ext uri="{FF2B5EF4-FFF2-40B4-BE49-F238E27FC236}">
                <a16:creationId xmlns:a16="http://schemas.microsoft.com/office/drawing/2014/main" id="{212666A1-79BE-44A3-929B-A1D318DF9C27}"/>
              </a:ext>
            </a:extLst>
          </p:cNvPr>
          <p:cNvSpPr>
            <a:spLocks noGrp="1"/>
          </p:cNvSpPr>
          <p:nvPr>
            <p:ph type="sldNum" sz="quarter" idx="10"/>
          </p:nvPr>
        </p:nvSpPr>
        <p:spPr/>
        <p:txBody>
          <a:bodyPr/>
          <a:lstStyle/>
          <a:p>
            <a:fld id="{48A509F8-7C13-4B3F-907D-4501D93D086E}" type="slidenum">
              <a:rPr lang="en-CA" smtClean="0"/>
              <a:pPr/>
              <a:t>32</a:t>
            </a:fld>
            <a:endParaRPr lang="en-CA"/>
          </a:p>
        </p:txBody>
      </p:sp>
      <p:graphicFrame>
        <p:nvGraphicFramePr>
          <p:cNvPr id="6" name="Chart 5">
            <a:extLst>
              <a:ext uri="{FF2B5EF4-FFF2-40B4-BE49-F238E27FC236}">
                <a16:creationId xmlns:a16="http://schemas.microsoft.com/office/drawing/2014/main" id="{916E12FA-8A69-417E-9076-7DB34757D48C}"/>
              </a:ext>
            </a:extLst>
          </p:cNvPr>
          <p:cNvGraphicFramePr>
            <a:graphicFrameLocks/>
          </p:cNvGraphicFramePr>
          <p:nvPr>
            <p:extLst>
              <p:ext uri="{D42A27DB-BD31-4B8C-83A1-F6EECF244321}">
                <p14:modId xmlns:p14="http://schemas.microsoft.com/office/powerpoint/2010/main" val="2673351377"/>
              </p:ext>
            </p:extLst>
          </p:nvPr>
        </p:nvGraphicFramePr>
        <p:xfrm>
          <a:off x="1088211" y="1714518"/>
          <a:ext cx="7381875" cy="4410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75E17E7-066C-4719-8BEC-6ACA2F99FE7D}"/>
              </a:ext>
            </a:extLst>
          </p:cNvPr>
          <p:cNvSpPr txBox="1"/>
          <p:nvPr/>
        </p:nvSpPr>
        <p:spPr>
          <a:xfrm>
            <a:off x="8775508" y="2161337"/>
            <a:ext cx="3227389" cy="1938992"/>
          </a:xfrm>
          <a:prstGeom prst="rect">
            <a:avLst/>
          </a:prstGeom>
          <a:noFill/>
        </p:spPr>
        <p:txBody>
          <a:bodyPr wrap="square" rtlCol="0">
            <a:spAutoFit/>
          </a:bodyPr>
          <a:lstStyle/>
          <a:p>
            <a:pPr marL="285750" indent="-285750">
              <a:buFontTx/>
              <a:buChar char="-"/>
            </a:pPr>
            <a:r>
              <a:rPr lang="en-CA" sz="2000" dirty="0">
                <a:solidFill>
                  <a:srgbClr val="FF0000"/>
                </a:solidFill>
              </a:rPr>
              <a:t>1 and 2 bed units had highest deferrals.</a:t>
            </a:r>
          </a:p>
          <a:p>
            <a:pPr marL="285750" indent="-285750">
              <a:buFontTx/>
              <a:buChar char="-"/>
            </a:pPr>
            <a:endParaRPr lang="en-CA" sz="2000" dirty="0"/>
          </a:p>
          <a:p>
            <a:pPr marL="285750" indent="-285750">
              <a:buFontTx/>
              <a:buChar char="-"/>
            </a:pPr>
            <a:r>
              <a:rPr lang="en-CA" sz="2000" dirty="0"/>
              <a:t>3 bedroom units performed well: Stable tenants</a:t>
            </a:r>
            <a:endParaRPr lang="en-US" sz="2000" dirty="0"/>
          </a:p>
        </p:txBody>
      </p:sp>
    </p:spTree>
    <p:extLst>
      <p:ext uri="{BB962C8B-B14F-4D97-AF65-F5344CB8AC3E}">
        <p14:creationId xmlns:p14="http://schemas.microsoft.com/office/powerpoint/2010/main" val="4027875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625-48C2-474E-A7B2-B6F829B94881}"/>
              </a:ext>
            </a:extLst>
          </p:cNvPr>
          <p:cNvSpPr>
            <a:spLocks noGrp="1"/>
          </p:cNvSpPr>
          <p:nvPr>
            <p:ph type="title"/>
          </p:nvPr>
        </p:nvSpPr>
        <p:spPr/>
        <p:txBody>
          <a:bodyPr/>
          <a:lstStyle/>
          <a:p>
            <a:r>
              <a:rPr lang="en-CA" dirty="0"/>
              <a:t>SURVEY RESPONDENT COMMENTS</a:t>
            </a:r>
            <a:endParaRPr lang="en-US" dirty="0"/>
          </a:p>
        </p:txBody>
      </p:sp>
      <p:sp>
        <p:nvSpPr>
          <p:cNvPr id="3" name="Content Placeholder 2">
            <a:extLst>
              <a:ext uri="{FF2B5EF4-FFF2-40B4-BE49-F238E27FC236}">
                <a16:creationId xmlns:a16="http://schemas.microsoft.com/office/drawing/2014/main" id="{F130DFA1-1847-40B0-9D10-D207E393A3C1}"/>
              </a:ext>
            </a:extLst>
          </p:cNvPr>
          <p:cNvSpPr>
            <a:spLocks noGrp="1"/>
          </p:cNvSpPr>
          <p:nvPr>
            <p:ph idx="1"/>
          </p:nvPr>
        </p:nvSpPr>
        <p:spPr/>
        <p:txBody>
          <a:bodyPr>
            <a:normAutofit fontScale="92500" lnSpcReduction="20000"/>
          </a:bodyPr>
          <a:lstStyle/>
          <a:p>
            <a:r>
              <a:rPr lang="en-US" dirty="0"/>
              <a:t>The number of tenants that did not pay is not as bad as we anticipated.</a:t>
            </a:r>
          </a:p>
          <a:p>
            <a:endParaRPr lang="en-US" dirty="0"/>
          </a:p>
          <a:p>
            <a:r>
              <a:rPr lang="en-US" dirty="0"/>
              <a:t>Work with the tenant, no hard ball.  You need to see tenants as people more than ever.</a:t>
            </a:r>
          </a:p>
          <a:p>
            <a:endParaRPr lang="en-US" dirty="0"/>
          </a:p>
          <a:p>
            <a:r>
              <a:rPr lang="en-US" dirty="0"/>
              <a:t>Communicating with our tenants in advance was key.</a:t>
            </a:r>
          </a:p>
          <a:p>
            <a:endParaRPr lang="en-US" dirty="0"/>
          </a:p>
          <a:p>
            <a:r>
              <a:rPr lang="en-US" dirty="0"/>
              <a:t>I think the notices that we provided tenants about the program helped</a:t>
            </a:r>
          </a:p>
          <a:p>
            <a:endParaRPr lang="en-US" dirty="0"/>
          </a:p>
          <a:p>
            <a:r>
              <a:rPr lang="en-US" dirty="0"/>
              <a:t>I am dealing with 6 retail spaces…none paid so far.</a:t>
            </a:r>
          </a:p>
        </p:txBody>
      </p:sp>
      <p:sp>
        <p:nvSpPr>
          <p:cNvPr id="4" name="Slide Number Placeholder 3">
            <a:extLst>
              <a:ext uri="{FF2B5EF4-FFF2-40B4-BE49-F238E27FC236}">
                <a16:creationId xmlns:a16="http://schemas.microsoft.com/office/drawing/2014/main" id="{6D3A4D64-CDBC-4A27-9ADC-AC28A0922470}"/>
              </a:ext>
            </a:extLst>
          </p:cNvPr>
          <p:cNvSpPr>
            <a:spLocks noGrp="1"/>
          </p:cNvSpPr>
          <p:nvPr>
            <p:ph type="sldNum" sz="quarter" idx="10"/>
          </p:nvPr>
        </p:nvSpPr>
        <p:spPr/>
        <p:txBody>
          <a:bodyPr/>
          <a:lstStyle/>
          <a:p>
            <a:fld id="{48A509F8-7C13-4B3F-907D-4501D93D086E}" type="slidenum">
              <a:rPr lang="en-CA" smtClean="0"/>
              <a:pPr/>
              <a:t>33</a:t>
            </a:fld>
            <a:endParaRPr lang="en-CA"/>
          </a:p>
        </p:txBody>
      </p:sp>
    </p:spTree>
    <p:extLst>
      <p:ext uri="{BB962C8B-B14F-4D97-AF65-F5344CB8AC3E}">
        <p14:creationId xmlns:p14="http://schemas.microsoft.com/office/powerpoint/2010/main" val="2933696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94625-48C2-474E-A7B2-B6F829B94881}"/>
              </a:ext>
            </a:extLst>
          </p:cNvPr>
          <p:cNvSpPr>
            <a:spLocks noGrp="1"/>
          </p:cNvSpPr>
          <p:nvPr>
            <p:ph type="title"/>
          </p:nvPr>
        </p:nvSpPr>
        <p:spPr/>
        <p:txBody>
          <a:bodyPr/>
          <a:lstStyle/>
          <a:p>
            <a:r>
              <a:rPr lang="en-CA" dirty="0"/>
              <a:t>SURVEY RESPONDENT COMMENTS</a:t>
            </a:r>
            <a:endParaRPr lang="en-US" dirty="0"/>
          </a:p>
        </p:txBody>
      </p:sp>
      <p:sp>
        <p:nvSpPr>
          <p:cNvPr id="3" name="Content Placeholder 2">
            <a:extLst>
              <a:ext uri="{FF2B5EF4-FFF2-40B4-BE49-F238E27FC236}">
                <a16:creationId xmlns:a16="http://schemas.microsoft.com/office/drawing/2014/main" id="{F130DFA1-1847-40B0-9D10-D207E393A3C1}"/>
              </a:ext>
            </a:extLst>
          </p:cNvPr>
          <p:cNvSpPr>
            <a:spLocks noGrp="1"/>
          </p:cNvSpPr>
          <p:nvPr>
            <p:ph idx="1"/>
          </p:nvPr>
        </p:nvSpPr>
        <p:spPr/>
        <p:txBody>
          <a:bodyPr>
            <a:normAutofit fontScale="92500" lnSpcReduction="10000"/>
          </a:bodyPr>
          <a:lstStyle/>
          <a:p>
            <a:endParaRPr lang="en-US" dirty="0"/>
          </a:p>
          <a:p>
            <a:r>
              <a:rPr lang="en-US" b="1" dirty="0"/>
              <a:t>Our best applicants did the best: </a:t>
            </a:r>
          </a:p>
          <a:p>
            <a:pPr lvl="1"/>
            <a:r>
              <a:rPr lang="en-US" i="1" dirty="0"/>
              <a:t>The people we have selected have been the best applicants when deciding who we were giving our units to…They all either paid early, paid in full, a few more paid 1/2 months rent for now and waiting on EI cheques.</a:t>
            </a:r>
          </a:p>
          <a:p>
            <a:endParaRPr lang="en-US" dirty="0"/>
          </a:p>
          <a:p>
            <a:r>
              <a:rPr lang="en-US" dirty="0"/>
              <a:t>Majority of tenants appreciated us reaching out in advance of April 1</a:t>
            </a:r>
            <a:r>
              <a:rPr lang="en-US" baseline="30000" dirty="0"/>
              <a:t>st</a:t>
            </a:r>
            <a:r>
              <a:rPr lang="en-US" dirty="0"/>
              <a:t>. </a:t>
            </a:r>
          </a:p>
          <a:p>
            <a:endParaRPr lang="en-US" dirty="0"/>
          </a:p>
          <a:p>
            <a:r>
              <a:rPr lang="en-US" dirty="0"/>
              <a:t>Generally, there was concern about May 1</a:t>
            </a:r>
            <a:r>
              <a:rPr lang="en-US" baseline="30000" dirty="0"/>
              <a:t>st</a:t>
            </a:r>
            <a:r>
              <a:rPr lang="en-US" dirty="0"/>
              <a:t>. </a:t>
            </a:r>
          </a:p>
        </p:txBody>
      </p:sp>
      <p:sp>
        <p:nvSpPr>
          <p:cNvPr id="4" name="Slide Number Placeholder 3">
            <a:extLst>
              <a:ext uri="{FF2B5EF4-FFF2-40B4-BE49-F238E27FC236}">
                <a16:creationId xmlns:a16="http://schemas.microsoft.com/office/drawing/2014/main" id="{6D3A4D64-CDBC-4A27-9ADC-AC28A0922470}"/>
              </a:ext>
            </a:extLst>
          </p:cNvPr>
          <p:cNvSpPr>
            <a:spLocks noGrp="1"/>
          </p:cNvSpPr>
          <p:nvPr>
            <p:ph type="sldNum" sz="quarter" idx="10"/>
          </p:nvPr>
        </p:nvSpPr>
        <p:spPr/>
        <p:txBody>
          <a:bodyPr/>
          <a:lstStyle/>
          <a:p>
            <a:fld id="{48A509F8-7C13-4B3F-907D-4501D93D086E}" type="slidenum">
              <a:rPr lang="en-CA" smtClean="0"/>
              <a:pPr/>
              <a:t>34</a:t>
            </a:fld>
            <a:endParaRPr lang="en-CA"/>
          </a:p>
        </p:txBody>
      </p:sp>
    </p:spTree>
    <p:extLst>
      <p:ext uri="{BB962C8B-B14F-4D97-AF65-F5344CB8AC3E}">
        <p14:creationId xmlns:p14="http://schemas.microsoft.com/office/powerpoint/2010/main" val="4004109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D686-C375-4820-9A26-51358C863BB1}"/>
              </a:ext>
            </a:extLst>
          </p:cNvPr>
          <p:cNvSpPr>
            <a:spLocks noGrp="1"/>
          </p:cNvSpPr>
          <p:nvPr>
            <p:ph type="title"/>
          </p:nvPr>
        </p:nvSpPr>
        <p:spPr/>
        <p:txBody>
          <a:bodyPr/>
          <a:lstStyle/>
          <a:p>
            <a:r>
              <a:rPr lang="en-CA" dirty="0"/>
              <a:t>PREPARING FOR MAY 1</a:t>
            </a:r>
            <a:r>
              <a:rPr lang="en-CA" baseline="30000" dirty="0"/>
              <a:t>ST</a:t>
            </a:r>
            <a:r>
              <a:rPr lang="en-CA" dirty="0"/>
              <a:t> </a:t>
            </a:r>
            <a:endParaRPr lang="en-US" dirty="0"/>
          </a:p>
        </p:txBody>
      </p:sp>
      <p:sp>
        <p:nvSpPr>
          <p:cNvPr id="3" name="Content Placeholder 2">
            <a:extLst>
              <a:ext uri="{FF2B5EF4-FFF2-40B4-BE49-F238E27FC236}">
                <a16:creationId xmlns:a16="http://schemas.microsoft.com/office/drawing/2014/main" id="{83CD5E86-C4D8-459E-81B6-3047E98E9E43}"/>
              </a:ext>
            </a:extLst>
          </p:cNvPr>
          <p:cNvSpPr>
            <a:spLocks noGrp="1"/>
          </p:cNvSpPr>
          <p:nvPr>
            <p:ph idx="1"/>
          </p:nvPr>
        </p:nvSpPr>
        <p:spPr>
          <a:xfrm>
            <a:off x="293577" y="1897040"/>
            <a:ext cx="11604846" cy="4266600"/>
          </a:xfrm>
        </p:spPr>
        <p:txBody>
          <a:bodyPr>
            <a:normAutofit fontScale="92500" lnSpcReduction="10000"/>
          </a:bodyPr>
          <a:lstStyle/>
          <a:p>
            <a:r>
              <a:rPr lang="en-CA" dirty="0"/>
              <a:t>Most think it’s going to be worse than April 1</a:t>
            </a:r>
            <a:r>
              <a:rPr lang="en-CA" baseline="30000" dirty="0"/>
              <a:t>st</a:t>
            </a:r>
            <a:endParaRPr lang="en-CA" dirty="0"/>
          </a:p>
          <a:p>
            <a:r>
              <a:rPr lang="en-CA" dirty="0"/>
              <a:t>But April wasn’t as bad as we thought…</a:t>
            </a:r>
          </a:p>
          <a:p>
            <a:endParaRPr lang="en-CA" dirty="0"/>
          </a:p>
          <a:p>
            <a:r>
              <a:rPr lang="en-CA" dirty="0"/>
              <a:t>Bonus your front line staff</a:t>
            </a:r>
          </a:p>
          <a:p>
            <a:r>
              <a:rPr lang="en-CA" dirty="0"/>
              <a:t>The forms are still on our webpage</a:t>
            </a:r>
          </a:p>
          <a:p>
            <a:r>
              <a:rPr lang="en-US" dirty="0"/>
              <a:t>Don’t get dragged into public debates.</a:t>
            </a:r>
          </a:p>
          <a:p>
            <a:r>
              <a:rPr lang="en-US" dirty="0"/>
              <a:t>Deal with tenants individually.</a:t>
            </a:r>
          </a:p>
          <a:p>
            <a:r>
              <a:rPr lang="en-US" dirty="0"/>
              <a:t>Reply fast.</a:t>
            </a:r>
          </a:p>
          <a:p>
            <a:r>
              <a:rPr lang="en-US" dirty="0"/>
              <a:t>Offer positive alternatives to make tenants’ life easier.</a:t>
            </a:r>
            <a:endParaRPr lang="en-CA" dirty="0"/>
          </a:p>
        </p:txBody>
      </p:sp>
      <p:sp>
        <p:nvSpPr>
          <p:cNvPr id="4" name="Slide Number Placeholder 3">
            <a:extLst>
              <a:ext uri="{FF2B5EF4-FFF2-40B4-BE49-F238E27FC236}">
                <a16:creationId xmlns:a16="http://schemas.microsoft.com/office/drawing/2014/main" id="{3505EF87-0AE2-4EE3-9E11-7EEE49B614A5}"/>
              </a:ext>
            </a:extLst>
          </p:cNvPr>
          <p:cNvSpPr>
            <a:spLocks noGrp="1"/>
          </p:cNvSpPr>
          <p:nvPr>
            <p:ph type="sldNum" sz="quarter" idx="10"/>
          </p:nvPr>
        </p:nvSpPr>
        <p:spPr/>
        <p:txBody>
          <a:bodyPr/>
          <a:lstStyle/>
          <a:p>
            <a:fld id="{48A509F8-7C13-4B3F-907D-4501D93D086E}" type="slidenum">
              <a:rPr lang="en-CA" smtClean="0"/>
              <a:pPr/>
              <a:t>35</a:t>
            </a:fld>
            <a:endParaRPr lang="en-CA"/>
          </a:p>
        </p:txBody>
      </p:sp>
    </p:spTree>
    <p:extLst>
      <p:ext uri="{BB962C8B-B14F-4D97-AF65-F5344CB8AC3E}">
        <p14:creationId xmlns:p14="http://schemas.microsoft.com/office/powerpoint/2010/main" val="2382301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302E5-F39D-4345-B915-03A8B4D9F84D}"/>
              </a:ext>
            </a:extLst>
          </p:cNvPr>
          <p:cNvSpPr>
            <a:spLocks noGrp="1"/>
          </p:cNvSpPr>
          <p:nvPr>
            <p:ph type="title"/>
          </p:nvPr>
        </p:nvSpPr>
        <p:spPr/>
        <p:txBody>
          <a:bodyPr/>
          <a:lstStyle/>
          <a:p>
            <a:r>
              <a:rPr lang="en-CA" dirty="0"/>
              <a:t>WATCH OUT FOR OUR COMPREHENSIVE REPORT: TUESDAY APRIL 14TH</a:t>
            </a:r>
            <a:endParaRPr lang="en-US" dirty="0"/>
          </a:p>
        </p:txBody>
      </p:sp>
      <p:sp>
        <p:nvSpPr>
          <p:cNvPr id="3" name="Content Placeholder 2">
            <a:extLst>
              <a:ext uri="{FF2B5EF4-FFF2-40B4-BE49-F238E27FC236}">
                <a16:creationId xmlns:a16="http://schemas.microsoft.com/office/drawing/2014/main" id="{FF420934-2A5C-400A-9663-0197E2F80C35}"/>
              </a:ext>
            </a:extLst>
          </p:cNvPr>
          <p:cNvSpPr>
            <a:spLocks noGrp="1"/>
          </p:cNvSpPr>
          <p:nvPr>
            <p:ph idx="1"/>
          </p:nvPr>
        </p:nvSpPr>
        <p:spPr/>
        <p:txBody>
          <a:bodyPr/>
          <a:lstStyle/>
          <a:p>
            <a:endParaRPr lang="en-CA" dirty="0"/>
          </a:p>
          <a:p>
            <a:r>
              <a:rPr lang="en-CA" dirty="0"/>
              <a:t>It’ll be released this coming Tuesday, April 14</a:t>
            </a:r>
            <a:r>
              <a:rPr lang="en-CA" baseline="30000" dirty="0"/>
              <a:t>th</a:t>
            </a:r>
            <a:r>
              <a:rPr lang="en-CA" dirty="0"/>
              <a:t>, via email to all survey respondents.</a:t>
            </a:r>
          </a:p>
          <a:p>
            <a:endParaRPr lang="en-CA" dirty="0"/>
          </a:p>
          <a:p>
            <a:r>
              <a:rPr lang="en-CA" dirty="0"/>
              <a:t>We’ll be posting our high level conclusions on our website: </a:t>
            </a:r>
            <a:r>
              <a:rPr lang="en-CA" dirty="0">
                <a:hlinkClick r:id="rId2"/>
              </a:rPr>
              <a:t>www.svnrock.ca</a:t>
            </a:r>
            <a:r>
              <a:rPr lang="en-CA" dirty="0"/>
              <a:t> </a:t>
            </a:r>
            <a:endParaRPr lang="en-US" dirty="0"/>
          </a:p>
        </p:txBody>
      </p:sp>
      <p:sp>
        <p:nvSpPr>
          <p:cNvPr id="4" name="Slide Number Placeholder 3">
            <a:extLst>
              <a:ext uri="{FF2B5EF4-FFF2-40B4-BE49-F238E27FC236}">
                <a16:creationId xmlns:a16="http://schemas.microsoft.com/office/drawing/2014/main" id="{A1E1B264-22AA-413D-8647-33DE395C9BB2}"/>
              </a:ext>
            </a:extLst>
          </p:cNvPr>
          <p:cNvSpPr>
            <a:spLocks noGrp="1"/>
          </p:cNvSpPr>
          <p:nvPr>
            <p:ph type="sldNum" sz="quarter" idx="10"/>
          </p:nvPr>
        </p:nvSpPr>
        <p:spPr/>
        <p:txBody>
          <a:bodyPr/>
          <a:lstStyle/>
          <a:p>
            <a:fld id="{48A509F8-7C13-4B3F-907D-4501D93D086E}" type="slidenum">
              <a:rPr lang="en-CA" smtClean="0"/>
              <a:pPr/>
              <a:t>36</a:t>
            </a:fld>
            <a:endParaRPr lang="en-CA"/>
          </a:p>
        </p:txBody>
      </p:sp>
    </p:spTree>
    <p:extLst>
      <p:ext uri="{BB962C8B-B14F-4D97-AF65-F5344CB8AC3E}">
        <p14:creationId xmlns:p14="http://schemas.microsoft.com/office/powerpoint/2010/main" val="3716594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0ECF-C244-4226-8C34-3E761449F37F}"/>
              </a:ext>
            </a:extLst>
          </p:cNvPr>
          <p:cNvSpPr>
            <a:spLocks noGrp="1"/>
          </p:cNvSpPr>
          <p:nvPr>
            <p:ph type="title"/>
          </p:nvPr>
        </p:nvSpPr>
        <p:spPr/>
        <p:txBody>
          <a:bodyPr/>
          <a:lstStyle/>
          <a:p>
            <a:r>
              <a:rPr lang="en-CA" dirty="0"/>
              <a:t>APARTMENT DEVELOPERS UNIVERSITY 2020</a:t>
            </a:r>
            <a:endParaRPr lang="en-US" dirty="0"/>
          </a:p>
        </p:txBody>
      </p:sp>
      <p:sp>
        <p:nvSpPr>
          <p:cNvPr id="3" name="Content Placeholder 2">
            <a:extLst>
              <a:ext uri="{FF2B5EF4-FFF2-40B4-BE49-F238E27FC236}">
                <a16:creationId xmlns:a16="http://schemas.microsoft.com/office/drawing/2014/main" id="{EF83129C-8961-4E15-B19F-B07F6728E59F}"/>
              </a:ext>
            </a:extLst>
          </p:cNvPr>
          <p:cNvSpPr>
            <a:spLocks noGrp="1"/>
          </p:cNvSpPr>
          <p:nvPr>
            <p:ph idx="1"/>
          </p:nvPr>
        </p:nvSpPr>
        <p:spPr/>
        <p:txBody>
          <a:bodyPr/>
          <a:lstStyle/>
          <a:p>
            <a:pPr marL="0" indent="0" algn="ctr">
              <a:buNone/>
            </a:pPr>
            <a:endParaRPr lang="en-CA" dirty="0"/>
          </a:p>
          <a:p>
            <a:pPr marL="0" indent="0" algn="ctr">
              <a:buNone/>
            </a:pPr>
            <a:r>
              <a:rPr lang="en-CA" sz="4000" b="1" dirty="0"/>
              <a:t>24 Standalone Modules over 12 weeks</a:t>
            </a:r>
          </a:p>
          <a:p>
            <a:pPr marL="0" indent="0" algn="ctr">
              <a:buNone/>
            </a:pPr>
            <a:endParaRPr lang="en-CA" dirty="0"/>
          </a:p>
          <a:p>
            <a:pPr marL="0" indent="0" algn="ctr">
              <a:buNone/>
            </a:pPr>
            <a:r>
              <a:rPr lang="en-CA" dirty="0"/>
              <a:t>Begins Tuesday April 21</a:t>
            </a:r>
            <a:r>
              <a:rPr lang="en-CA" baseline="30000" dirty="0"/>
              <a:t>ST</a:t>
            </a:r>
            <a:r>
              <a:rPr lang="en-CA" dirty="0"/>
              <a:t>, 3PM EST</a:t>
            </a:r>
          </a:p>
          <a:p>
            <a:pPr marL="0" indent="0" algn="ctr">
              <a:buNone/>
            </a:pPr>
            <a:endParaRPr lang="en-CA" dirty="0"/>
          </a:p>
          <a:p>
            <a:pPr marL="0" indent="0" algn="ctr">
              <a:buNone/>
            </a:pPr>
            <a:r>
              <a:rPr lang="en-CA" dirty="0"/>
              <a:t>Visit our website for registration</a:t>
            </a:r>
          </a:p>
          <a:p>
            <a:pPr marL="0" indent="0" algn="ctr">
              <a:buNone/>
            </a:pPr>
            <a:endParaRPr lang="en-US" dirty="0"/>
          </a:p>
        </p:txBody>
      </p:sp>
      <p:sp>
        <p:nvSpPr>
          <p:cNvPr id="4" name="Slide Number Placeholder 3">
            <a:extLst>
              <a:ext uri="{FF2B5EF4-FFF2-40B4-BE49-F238E27FC236}">
                <a16:creationId xmlns:a16="http://schemas.microsoft.com/office/drawing/2014/main" id="{BA73B3DE-3A99-4393-95A3-95BFB3F49253}"/>
              </a:ext>
            </a:extLst>
          </p:cNvPr>
          <p:cNvSpPr>
            <a:spLocks noGrp="1"/>
          </p:cNvSpPr>
          <p:nvPr>
            <p:ph type="sldNum" sz="quarter" idx="10"/>
          </p:nvPr>
        </p:nvSpPr>
        <p:spPr/>
        <p:txBody>
          <a:bodyPr/>
          <a:lstStyle/>
          <a:p>
            <a:fld id="{48A509F8-7C13-4B3F-907D-4501D93D086E}" type="slidenum">
              <a:rPr lang="en-CA" smtClean="0"/>
              <a:pPr/>
              <a:t>37</a:t>
            </a:fld>
            <a:endParaRPr lang="en-CA"/>
          </a:p>
        </p:txBody>
      </p:sp>
    </p:spTree>
    <p:extLst>
      <p:ext uri="{BB962C8B-B14F-4D97-AF65-F5344CB8AC3E}">
        <p14:creationId xmlns:p14="http://schemas.microsoft.com/office/powerpoint/2010/main" val="31530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F3DF-9961-4599-A143-89A5AEBFEAD2}"/>
              </a:ext>
            </a:extLst>
          </p:cNvPr>
          <p:cNvSpPr>
            <a:spLocks noGrp="1"/>
          </p:cNvSpPr>
          <p:nvPr>
            <p:ph type="title"/>
          </p:nvPr>
        </p:nvSpPr>
        <p:spPr/>
        <p:txBody>
          <a:bodyPr/>
          <a:lstStyle/>
          <a:p>
            <a:r>
              <a:rPr lang="en-CA" dirty="0"/>
              <a:t>THE PROGRAM</a:t>
            </a:r>
            <a:endParaRPr lang="en-US" dirty="0"/>
          </a:p>
        </p:txBody>
      </p:sp>
      <p:sp>
        <p:nvSpPr>
          <p:cNvPr id="3" name="Content Placeholder 2">
            <a:extLst>
              <a:ext uri="{FF2B5EF4-FFF2-40B4-BE49-F238E27FC236}">
                <a16:creationId xmlns:a16="http://schemas.microsoft.com/office/drawing/2014/main" id="{FFB934AA-EF98-4345-A6BC-85887F0B6244}"/>
              </a:ext>
            </a:extLst>
          </p:cNvPr>
          <p:cNvSpPr>
            <a:spLocks noGrp="1"/>
          </p:cNvSpPr>
          <p:nvPr>
            <p:ph idx="1"/>
          </p:nvPr>
        </p:nvSpPr>
        <p:spPr/>
        <p:txBody>
          <a:bodyPr/>
          <a:lstStyle/>
          <a:p>
            <a:r>
              <a:rPr lang="en-CA" dirty="0"/>
              <a:t>This is a </a:t>
            </a:r>
            <a:r>
              <a:rPr lang="en-CA" b="1" dirty="0"/>
              <a:t>free</a:t>
            </a:r>
            <a:r>
              <a:rPr lang="en-CA" dirty="0"/>
              <a:t> 12-week course, with 24 stand alone modules.</a:t>
            </a:r>
          </a:p>
          <a:p>
            <a:endParaRPr lang="en-CA" dirty="0"/>
          </a:p>
          <a:p>
            <a:r>
              <a:rPr lang="en-CA" dirty="0"/>
              <a:t>We’re covering everything from finding a piece of dirt, taking it through feasibility and financing, construction, through to lease-up, stabilization and the sale of the building. </a:t>
            </a:r>
            <a:endParaRPr lang="en-US" dirty="0"/>
          </a:p>
          <a:p>
            <a:endParaRPr lang="en-US" dirty="0"/>
          </a:p>
        </p:txBody>
      </p:sp>
      <p:sp>
        <p:nvSpPr>
          <p:cNvPr id="4" name="Slide Number Placeholder 3">
            <a:extLst>
              <a:ext uri="{FF2B5EF4-FFF2-40B4-BE49-F238E27FC236}">
                <a16:creationId xmlns:a16="http://schemas.microsoft.com/office/drawing/2014/main" id="{F2B4C52C-4386-4167-89F1-2E6BC634368B}"/>
              </a:ext>
            </a:extLst>
          </p:cNvPr>
          <p:cNvSpPr>
            <a:spLocks noGrp="1"/>
          </p:cNvSpPr>
          <p:nvPr>
            <p:ph type="sldNum" sz="quarter" idx="10"/>
          </p:nvPr>
        </p:nvSpPr>
        <p:spPr/>
        <p:txBody>
          <a:bodyPr/>
          <a:lstStyle/>
          <a:p>
            <a:fld id="{48A509F8-7C13-4B3F-907D-4501D93D086E}" type="slidenum">
              <a:rPr lang="en-CA" smtClean="0"/>
              <a:pPr/>
              <a:t>38</a:t>
            </a:fld>
            <a:endParaRPr lang="en-CA"/>
          </a:p>
        </p:txBody>
      </p:sp>
    </p:spTree>
    <p:extLst>
      <p:ext uri="{BB962C8B-B14F-4D97-AF65-F5344CB8AC3E}">
        <p14:creationId xmlns:p14="http://schemas.microsoft.com/office/powerpoint/2010/main" val="550160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BD98-8741-4E37-B713-D95C8AEB7F5B}"/>
              </a:ext>
            </a:extLst>
          </p:cNvPr>
          <p:cNvSpPr>
            <a:spLocks noGrp="1"/>
          </p:cNvSpPr>
          <p:nvPr>
            <p:ph type="title"/>
          </p:nvPr>
        </p:nvSpPr>
        <p:spPr/>
        <p:txBody>
          <a:bodyPr/>
          <a:lstStyle/>
          <a:p>
            <a:r>
              <a:rPr lang="en-CA" dirty="0"/>
              <a:t>APARTMENT DEVELOPERS UNIVERSITY 2020</a:t>
            </a:r>
            <a:endParaRPr lang="en-US" dirty="0"/>
          </a:p>
        </p:txBody>
      </p:sp>
      <p:sp>
        <p:nvSpPr>
          <p:cNvPr id="3" name="Content Placeholder 2">
            <a:extLst>
              <a:ext uri="{FF2B5EF4-FFF2-40B4-BE49-F238E27FC236}">
                <a16:creationId xmlns:a16="http://schemas.microsoft.com/office/drawing/2014/main" id="{C153E612-2A15-4893-9541-53C0836B7796}"/>
              </a:ext>
            </a:extLst>
          </p:cNvPr>
          <p:cNvSpPr>
            <a:spLocks noGrp="1"/>
          </p:cNvSpPr>
          <p:nvPr>
            <p:ph idx="1"/>
          </p:nvPr>
        </p:nvSpPr>
        <p:spPr>
          <a:xfrm>
            <a:off x="293577" y="1637676"/>
            <a:ext cx="11604846" cy="4525963"/>
          </a:xfrm>
        </p:spPr>
        <p:txBody>
          <a:bodyPr>
            <a:normAutofit/>
          </a:bodyPr>
          <a:lstStyle/>
          <a:p>
            <a:pPr marL="0" indent="0">
              <a:buNone/>
            </a:pPr>
            <a:r>
              <a:rPr lang="en-CA" b="1" dirty="0"/>
              <a:t>Why Apartments?</a:t>
            </a:r>
          </a:p>
          <a:p>
            <a:pPr marL="0" indent="0">
              <a:buNone/>
            </a:pPr>
            <a:endParaRPr lang="en-US" dirty="0"/>
          </a:p>
          <a:p>
            <a:r>
              <a:rPr lang="en-CA" dirty="0"/>
              <a:t>Building apartments is about wealth creation. </a:t>
            </a:r>
            <a:endParaRPr lang="en-US" dirty="0"/>
          </a:p>
          <a:p>
            <a:endParaRPr lang="en-CA" dirty="0"/>
          </a:p>
          <a:p>
            <a:r>
              <a:rPr lang="en-CA" dirty="0"/>
              <a:t>Building homes is about making profit and paying tax.</a:t>
            </a:r>
            <a:endParaRPr lang="en-US" dirty="0"/>
          </a:p>
          <a:p>
            <a:endParaRPr lang="en-US" dirty="0"/>
          </a:p>
        </p:txBody>
      </p:sp>
      <p:sp>
        <p:nvSpPr>
          <p:cNvPr id="4" name="Slide Number Placeholder 3">
            <a:extLst>
              <a:ext uri="{FF2B5EF4-FFF2-40B4-BE49-F238E27FC236}">
                <a16:creationId xmlns:a16="http://schemas.microsoft.com/office/drawing/2014/main" id="{240F7287-CA0F-4C6C-BC86-99885362D285}"/>
              </a:ext>
            </a:extLst>
          </p:cNvPr>
          <p:cNvSpPr>
            <a:spLocks noGrp="1"/>
          </p:cNvSpPr>
          <p:nvPr>
            <p:ph type="sldNum" sz="quarter" idx="10"/>
          </p:nvPr>
        </p:nvSpPr>
        <p:spPr/>
        <p:txBody>
          <a:bodyPr/>
          <a:lstStyle/>
          <a:p>
            <a:fld id="{48A509F8-7C13-4B3F-907D-4501D93D086E}" type="slidenum">
              <a:rPr lang="en-CA" smtClean="0"/>
              <a:pPr/>
              <a:t>39</a:t>
            </a:fld>
            <a:endParaRPr lang="en-CA"/>
          </a:p>
        </p:txBody>
      </p:sp>
    </p:spTree>
    <p:extLst>
      <p:ext uri="{BB962C8B-B14F-4D97-AF65-F5344CB8AC3E}">
        <p14:creationId xmlns:p14="http://schemas.microsoft.com/office/powerpoint/2010/main" val="3986543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1B98-D675-4855-A5A8-2E614B94D55E}"/>
              </a:ext>
            </a:extLst>
          </p:cNvPr>
          <p:cNvSpPr>
            <a:spLocks noGrp="1"/>
          </p:cNvSpPr>
          <p:nvPr>
            <p:ph type="title"/>
          </p:nvPr>
        </p:nvSpPr>
        <p:spPr/>
        <p:txBody>
          <a:bodyPr/>
          <a:lstStyle/>
          <a:p>
            <a:r>
              <a:rPr lang="en-CA" dirty="0"/>
              <a:t>WHAT’S OUR GOAL?</a:t>
            </a:r>
            <a:endParaRPr lang="en-US" dirty="0"/>
          </a:p>
        </p:txBody>
      </p:sp>
      <p:sp>
        <p:nvSpPr>
          <p:cNvPr id="3" name="Content Placeholder 2">
            <a:extLst>
              <a:ext uri="{FF2B5EF4-FFF2-40B4-BE49-F238E27FC236}">
                <a16:creationId xmlns:a16="http://schemas.microsoft.com/office/drawing/2014/main" id="{D0328C55-7187-4426-BAF9-302CB8AE5E71}"/>
              </a:ext>
            </a:extLst>
          </p:cNvPr>
          <p:cNvSpPr>
            <a:spLocks noGrp="1"/>
          </p:cNvSpPr>
          <p:nvPr>
            <p:ph idx="1"/>
          </p:nvPr>
        </p:nvSpPr>
        <p:spPr/>
        <p:txBody>
          <a:bodyPr/>
          <a:lstStyle/>
          <a:p>
            <a:pPr marL="514350" indent="-514350">
              <a:buAutoNum type="arabicPeriod"/>
            </a:pPr>
            <a:endParaRPr lang="en-CA" dirty="0"/>
          </a:p>
          <a:p>
            <a:pPr marL="514350" indent="-514350">
              <a:buAutoNum type="arabicPeriod"/>
            </a:pPr>
            <a:r>
              <a:rPr lang="en-CA" dirty="0"/>
              <a:t>We want to </a:t>
            </a:r>
            <a:r>
              <a:rPr lang="en-CA" b="1" dirty="0"/>
              <a:t>eliminate your dangers</a:t>
            </a:r>
          </a:p>
          <a:p>
            <a:pPr marL="514350" indent="-514350">
              <a:buAutoNum type="arabicPeriod"/>
            </a:pPr>
            <a:endParaRPr lang="en-CA" b="1" dirty="0"/>
          </a:p>
          <a:p>
            <a:pPr marL="514350" indent="-514350">
              <a:buAutoNum type="arabicPeriod"/>
            </a:pPr>
            <a:r>
              <a:rPr lang="en-CA" b="1" dirty="0"/>
              <a:t>Capture the opportunities</a:t>
            </a:r>
          </a:p>
          <a:p>
            <a:pPr marL="514350" indent="-514350">
              <a:buAutoNum type="arabicPeriod"/>
            </a:pPr>
            <a:endParaRPr lang="en-CA" b="1" dirty="0"/>
          </a:p>
          <a:p>
            <a:pPr marL="514350" indent="-514350">
              <a:buAutoNum type="arabicPeriod"/>
            </a:pPr>
            <a:r>
              <a:rPr lang="en-CA" b="1" dirty="0"/>
              <a:t>Reinforce your strengths</a:t>
            </a:r>
            <a:endParaRPr lang="en-US" b="1" dirty="0"/>
          </a:p>
        </p:txBody>
      </p:sp>
      <p:sp>
        <p:nvSpPr>
          <p:cNvPr id="4" name="Slide Number Placeholder 3">
            <a:extLst>
              <a:ext uri="{FF2B5EF4-FFF2-40B4-BE49-F238E27FC236}">
                <a16:creationId xmlns:a16="http://schemas.microsoft.com/office/drawing/2014/main" id="{3661C2F0-D8F8-4DD6-952C-ECFDDD3FB5C7}"/>
              </a:ext>
            </a:extLst>
          </p:cNvPr>
          <p:cNvSpPr>
            <a:spLocks noGrp="1"/>
          </p:cNvSpPr>
          <p:nvPr>
            <p:ph type="sldNum" sz="quarter" idx="10"/>
          </p:nvPr>
        </p:nvSpPr>
        <p:spPr/>
        <p:txBody>
          <a:bodyPr/>
          <a:lstStyle/>
          <a:p>
            <a:fld id="{48A509F8-7C13-4B3F-907D-4501D93D086E}" type="slidenum">
              <a:rPr lang="en-CA" smtClean="0"/>
              <a:pPr/>
              <a:t>4</a:t>
            </a:fld>
            <a:endParaRPr lang="en-CA"/>
          </a:p>
        </p:txBody>
      </p:sp>
    </p:spTree>
    <p:extLst>
      <p:ext uri="{BB962C8B-B14F-4D97-AF65-F5344CB8AC3E}">
        <p14:creationId xmlns:p14="http://schemas.microsoft.com/office/powerpoint/2010/main" val="403966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24A4-3DD1-4A89-9B6B-B31168A8AF79}"/>
              </a:ext>
            </a:extLst>
          </p:cNvPr>
          <p:cNvSpPr>
            <a:spLocks noGrp="1"/>
          </p:cNvSpPr>
          <p:nvPr>
            <p:ph type="title"/>
          </p:nvPr>
        </p:nvSpPr>
        <p:spPr/>
        <p:txBody>
          <a:bodyPr/>
          <a:lstStyle/>
          <a:p>
            <a:r>
              <a:rPr lang="en-CA" dirty="0"/>
              <a:t>IT’S THE PERFECT STORM FOR APARTMENT DEVELOPMENT</a:t>
            </a:r>
            <a:endParaRPr lang="en-US" dirty="0"/>
          </a:p>
        </p:txBody>
      </p:sp>
      <p:sp>
        <p:nvSpPr>
          <p:cNvPr id="3" name="Content Placeholder 2">
            <a:extLst>
              <a:ext uri="{FF2B5EF4-FFF2-40B4-BE49-F238E27FC236}">
                <a16:creationId xmlns:a16="http://schemas.microsoft.com/office/drawing/2014/main" id="{D0E88117-3729-4077-8572-2D79438DA428}"/>
              </a:ext>
            </a:extLst>
          </p:cNvPr>
          <p:cNvSpPr>
            <a:spLocks noGrp="1"/>
          </p:cNvSpPr>
          <p:nvPr>
            <p:ph idx="1"/>
          </p:nvPr>
        </p:nvSpPr>
        <p:spPr/>
        <p:txBody>
          <a:bodyPr>
            <a:normAutofit fontScale="92500" lnSpcReduction="10000"/>
          </a:bodyPr>
          <a:lstStyle/>
          <a:p>
            <a:r>
              <a:rPr lang="en-CA" dirty="0"/>
              <a:t>Apartment Development Fundamentals are extraordinarily strong and will remain so in a post-COVID environment:</a:t>
            </a:r>
          </a:p>
          <a:p>
            <a:endParaRPr lang="en-US" dirty="0"/>
          </a:p>
          <a:p>
            <a:pPr lvl="0"/>
            <a:r>
              <a:rPr lang="en-CA" b="1" dirty="0"/>
              <a:t>From a Renter standpoint</a:t>
            </a:r>
          </a:p>
          <a:p>
            <a:pPr lvl="0"/>
            <a:endParaRPr lang="en-US" dirty="0"/>
          </a:p>
          <a:p>
            <a:pPr lvl="0"/>
            <a:r>
              <a:rPr lang="en-CA" b="1" dirty="0"/>
              <a:t>From an Investor standpoint</a:t>
            </a:r>
            <a:br>
              <a:rPr lang="en-CA" dirty="0"/>
            </a:br>
            <a:endParaRPr lang="en-US" dirty="0"/>
          </a:p>
          <a:p>
            <a:pPr lvl="0"/>
            <a:r>
              <a:rPr lang="en-CA" b="1" dirty="0"/>
              <a:t>From a Financing perspective</a:t>
            </a:r>
          </a:p>
          <a:p>
            <a:pPr lvl="0"/>
            <a:endParaRPr lang="en-CA" dirty="0"/>
          </a:p>
          <a:p>
            <a:pPr lvl="0"/>
            <a:r>
              <a:rPr lang="en-CA" b="1" dirty="0"/>
              <a:t>Land and Construction Costs</a:t>
            </a:r>
            <a:r>
              <a:rPr lang="en-CA" dirty="0"/>
              <a:t>:</a:t>
            </a:r>
            <a:endParaRPr lang="en-US" dirty="0"/>
          </a:p>
        </p:txBody>
      </p:sp>
      <p:sp>
        <p:nvSpPr>
          <p:cNvPr id="4" name="Slide Number Placeholder 3">
            <a:extLst>
              <a:ext uri="{FF2B5EF4-FFF2-40B4-BE49-F238E27FC236}">
                <a16:creationId xmlns:a16="http://schemas.microsoft.com/office/drawing/2014/main" id="{EBA3A7D5-B1B6-4C81-AFA8-BBFD871E7144}"/>
              </a:ext>
            </a:extLst>
          </p:cNvPr>
          <p:cNvSpPr>
            <a:spLocks noGrp="1"/>
          </p:cNvSpPr>
          <p:nvPr>
            <p:ph type="sldNum" sz="quarter" idx="10"/>
          </p:nvPr>
        </p:nvSpPr>
        <p:spPr/>
        <p:txBody>
          <a:bodyPr/>
          <a:lstStyle/>
          <a:p>
            <a:fld id="{48A509F8-7C13-4B3F-907D-4501D93D086E}" type="slidenum">
              <a:rPr lang="en-CA" smtClean="0"/>
              <a:pPr/>
              <a:t>40</a:t>
            </a:fld>
            <a:endParaRPr lang="en-CA"/>
          </a:p>
        </p:txBody>
      </p:sp>
    </p:spTree>
    <p:extLst>
      <p:ext uri="{BB962C8B-B14F-4D97-AF65-F5344CB8AC3E}">
        <p14:creationId xmlns:p14="http://schemas.microsoft.com/office/powerpoint/2010/main" val="4245947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47DF-9D89-4D93-A6D7-BAF3BBC1F4C1}"/>
              </a:ext>
            </a:extLst>
          </p:cNvPr>
          <p:cNvSpPr>
            <a:spLocks noGrp="1"/>
          </p:cNvSpPr>
          <p:nvPr>
            <p:ph type="title"/>
          </p:nvPr>
        </p:nvSpPr>
        <p:spPr/>
        <p:txBody>
          <a:bodyPr/>
          <a:lstStyle/>
          <a:p>
            <a:r>
              <a:rPr lang="en-CA" dirty="0"/>
              <a:t>24 STAND-ALONE ONLINE MODULES OVER 12 WEEKS</a:t>
            </a:r>
            <a:endParaRPr lang="en-US" dirty="0"/>
          </a:p>
        </p:txBody>
      </p:sp>
      <p:sp>
        <p:nvSpPr>
          <p:cNvPr id="4" name="Slide Number Placeholder 3">
            <a:extLst>
              <a:ext uri="{FF2B5EF4-FFF2-40B4-BE49-F238E27FC236}">
                <a16:creationId xmlns:a16="http://schemas.microsoft.com/office/drawing/2014/main" id="{1872D531-9160-4129-AB63-D436554FEFF9}"/>
              </a:ext>
            </a:extLst>
          </p:cNvPr>
          <p:cNvSpPr>
            <a:spLocks noGrp="1"/>
          </p:cNvSpPr>
          <p:nvPr>
            <p:ph type="sldNum" sz="quarter" idx="10"/>
          </p:nvPr>
        </p:nvSpPr>
        <p:spPr/>
        <p:txBody>
          <a:bodyPr/>
          <a:lstStyle/>
          <a:p>
            <a:fld id="{48A509F8-7C13-4B3F-907D-4501D93D086E}" type="slidenum">
              <a:rPr lang="en-CA" smtClean="0"/>
              <a:pPr/>
              <a:t>41</a:t>
            </a:fld>
            <a:endParaRPr lang="en-CA"/>
          </a:p>
        </p:txBody>
      </p:sp>
      <p:graphicFrame>
        <p:nvGraphicFramePr>
          <p:cNvPr id="6" name="Table 5">
            <a:extLst>
              <a:ext uri="{FF2B5EF4-FFF2-40B4-BE49-F238E27FC236}">
                <a16:creationId xmlns:a16="http://schemas.microsoft.com/office/drawing/2014/main" id="{C2E3B65C-084C-45C3-A350-496577B8E4F7}"/>
              </a:ext>
            </a:extLst>
          </p:cNvPr>
          <p:cNvGraphicFramePr>
            <a:graphicFrameLocks noGrp="1"/>
          </p:cNvGraphicFramePr>
          <p:nvPr>
            <p:extLst>
              <p:ext uri="{D42A27DB-BD31-4B8C-83A1-F6EECF244321}">
                <p14:modId xmlns:p14="http://schemas.microsoft.com/office/powerpoint/2010/main" val="4201342842"/>
              </p:ext>
            </p:extLst>
          </p:nvPr>
        </p:nvGraphicFramePr>
        <p:xfrm>
          <a:off x="797882" y="1196933"/>
          <a:ext cx="10596236" cy="4893376"/>
        </p:xfrm>
        <a:graphic>
          <a:graphicData uri="http://schemas.openxmlformats.org/drawingml/2006/table">
            <a:tbl>
              <a:tblPr firstRow="1" firstCol="1" bandRow="1"/>
              <a:tblGrid>
                <a:gridCol w="725304">
                  <a:extLst>
                    <a:ext uri="{9D8B030D-6E8A-4147-A177-3AD203B41FA5}">
                      <a16:colId xmlns:a16="http://schemas.microsoft.com/office/drawing/2014/main" val="2611306886"/>
                    </a:ext>
                  </a:extLst>
                </a:gridCol>
                <a:gridCol w="6306744">
                  <a:extLst>
                    <a:ext uri="{9D8B030D-6E8A-4147-A177-3AD203B41FA5}">
                      <a16:colId xmlns:a16="http://schemas.microsoft.com/office/drawing/2014/main" val="3393863985"/>
                    </a:ext>
                  </a:extLst>
                </a:gridCol>
                <a:gridCol w="3564188">
                  <a:extLst>
                    <a:ext uri="{9D8B030D-6E8A-4147-A177-3AD203B41FA5}">
                      <a16:colId xmlns:a16="http://schemas.microsoft.com/office/drawing/2014/main" val="2113012192"/>
                    </a:ext>
                  </a:extLst>
                </a:gridCol>
              </a:tblGrid>
              <a:tr h="45085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Title &amp; Description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818464734"/>
                  </a:ext>
                </a:extLst>
              </a:tr>
              <a:tr h="762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Course Overview</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&amp; What Makes a Good Rental Site? We're going to cover the fundamentals of land acquisition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April 21</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07266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BIG Question: </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Build to Keep or Build to Hold - How Do You Make a Decision? Depending on if you build to keep or sell, you're going to build a different building.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April 24</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73122"/>
                  </a:ext>
                </a:extLst>
              </a:tr>
              <a:tr h="381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Should I Build? :</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What's My Unit Mix? What's my Unit Size?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April 28</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731158"/>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Amenities That Drive Rents: </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are the 'must have' amenities, and what amenities do you put in for my target renters?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May 1</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9893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Much Parking Do I Really Need?:</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Parking is one of the most expensive components you build with the lowest return. Getting the right amount of parking is a crucial decision.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May 5</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07161"/>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Financing New Apartment Construction: </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Make Your Development Attractive to Lenders; When, and When NOT to Use Mezzanine Financing; CMHC Financing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May 8</a:t>
                      </a:r>
                      <a:r>
                        <a:rPr lang="en-CA"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407185"/>
                  </a:ext>
                </a:extLst>
              </a:tr>
            </a:tbl>
          </a:graphicData>
        </a:graphic>
      </p:graphicFrame>
    </p:spTree>
    <p:extLst>
      <p:ext uri="{BB962C8B-B14F-4D97-AF65-F5344CB8AC3E}">
        <p14:creationId xmlns:p14="http://schemas.microsoft.com/office/powerpoint/2010/main" val="991777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47DF-9D89-4D93-A6D7-BAF3BBC1F4C1}"/>
              </a:ext>
            </a:extLst>
          </p:cNvPr>
          <p:cNvSpPr>
            <a:spLocks noGrp="1"/>
          </p:cNvSpPr>
          <p:nvPr>
            <p:ph type="title"/>
          </p:nvPr>
        </p:nvSpPr>
        <p:spPr/>
        <p:txBody>
          <a:bodyPr/>
          <a:lstStyle/>
          <a:p>
            <a:r>
              <a:rPr lang="en-CA" dirty="0"/>
              <a:t>24 STAND-ALONE ONLINE MODULES OVER 12 WEEKS</a:t>
            </a:r>
            <a:endParaRPr lang="en-US" dirty="0"/>
          </a:p>
        </p:txBody>
      </p:sp>
      <p:sp>
        <p:nvSpPr>
          <p:cNvPr id="4" name="Slide Number Placeholder 3">
            <a:extLst>
              <a:ext uri="{FF2B5EF4-FFF2-40B4-BE49-F238E27FC236}">
                <a16:creationId xmlns:a16="http://schemas.microsoft.com/office/drawing/2014/main" id="{1872D531-9160-4129-AB63-D436554FEFF9}"/>
              </a:ext>
            </a:extLst>
          </p:cNvPr>
          <p:cNvSpPr>
            <a:spLocks noGrp="1"/>
          </p:cNvSpPr>
          <p:nvPr>
            <p:ph type="sldNum" sz="quarter" idx="10"/>
          </p:nvPr>
        </p:nvSpPr>
        <p:spPr/>
        <p:txBody>
          <a:bodyPr/>
          <a:lstStyle/>
          <a:p>
            <a:fld id="{48A509F8-7C13-4B3F-907D-4501D93D086E}" type="slidenum">
              <a:rPr lang="en-CA" smtClean="0"/>
              <a:pPr/>
              <a:t>42</a:t>
            </a:fld>
            <a:endParaRPr lang="en-CA"/>
          </a:p>
        </p:txBody>
      </p:sp>
      <p:graphicFrame>
        <p:nvGraphicFramePr>
          <p:cNvPr id="6" name="Table 5">
            <a:extLst>
              <a:ext uri="{FF2B5EF4-FFF2-40B4-BE49-F238E27FC236}">
                <a16:creationId xmlns:a16="http://schemas.microsoft.com/office/drawing/2014/main" id="{C2E3B65C-084C-45C3-A350-496577B8E4F7}"/>
              </a:ext>
            </a:extLst>
          </p:cNvPr>
          <p:cNvGraphicFramePr>
            <a:graphicFrameLocks noGrp="1"/>
          </p:cNvGraphicFramePr>
          <p:nvPr/>
        </p:nvGraphicFramePr>
        <p:xfrm>
          <a:off x="646387" y="1854200"/>
          <a:ext cx="10596236" cy="4203385"/>
        </p:xfrm>
        <a:graphic>
          <a:graphicData uri="http://schemas.openxmlformats.org/drawingml/2006/table">
            <a:tbl>
              <a:tblPr firstRow="1" firstCol="1" bandRow="1"/>
              <a:tblGrid>
                <a:gridCol w="725304">
                  <a:extLst>
                    <a:ext uri="{9D8B030D-6E8A-4147-A177-3AD203B41FA5}">
                      <a16:colId xmlns:a16="http://schemas.microsoft.com/office/drawing/2014/main" val="2611306886"/>
                    </a:ext>
                  </a:extLst>
                </a:gridCol>
                <a:gridCol w="6306744">
                  <a:extLst>
                    <a:ext uri="{9D8B030D-6E8A-4147-A177-3AD203B41FA5}">
                      <a16:colId xmlns:a16="http://schemas.microsoft.com/office/drawing/2014/main" val="3393863985"/>
                    </a:ext>
                  </a:extLst>
                </a:gridCol>
                <a:gridCol w="3564188">
                  <a:extLst>
                    <a:ext uri="{9D8B030D-6E8A-4147-A177-3AD203B41FA5}">
                      <a16:colId xmlns:a16="http://schemas.microsoft.com/office/drawing/2014/main" val="2113012192"/>
                    </a:ext>
                  </a:extLst>
                </a:gridCol>
              </a:tblGrid>
              <a:tr h="45085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Title &amp; Description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818464734"/>
                  </a:ext>
                </a:extLst>
              </a:tr>
              <a:tr h="762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submeter</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newly constructed apartment building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May 12</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07266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What's the Depth of the Market? </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Many Units can you absorb in a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May 15</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73122"/>
                  </a:ext>
                </a:extLst>
              </a:tr>
              <a:tr h="381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4 Factors that Drive Rent</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And Why You Have to get All 4 Correct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May 19</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731158"/>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Municipal Taxes and The Pros and Cons of Condo Titling</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Your Purpose Built Rental Project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May 22</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9893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Fieldguide to Rental Apartment Development By The Numbers:</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Building a Detailed Financing Feasibility Model &amp; Stress Testing 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May 26</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07161"/>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to Structure a Joint Venture so the Developer Wins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May 29</a:t>
                      </a:r>
                      <a:r>
                        <a:rPr lang="en-CA"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407185"/>
                  </a:ext>
                </a:extLst>
              </a:tr>
            </a:tbl>
          </a:graphicData>
        </a:graphic>
      </p:graphicFrame>
    </p:spTree>
    <p:extLst>
      <p:ext uri="{BB962C8B-B14F-4D97-AF65-F5344CB8AC3E}">
        <p14:creationId xmlns:p14="http://schemas.microsoft.com/office/powerpoint/2010/main" val="154479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47DF-9D89-4D93-A6D7-BAF3BBC1F4C1}"/>
              </a:ext>
            </a:extLst>
          </p:cNvPr>
          <p:cNvSpPr>
            <a:spLocks noGrp="1"/>
          </p:cNvSpPr>
          <p:nvPr>
            <p:ph type="title"/>
          </p:nvPr>
        </p:nvSpPr>
        <p:spPr/>
        <p:txBody>
          <a:bodyPr/>
          <a:lstStyle/>
          <a:p>
            <a:r>
              <a:rPr lang="en-CA" dirty="0"/>
              <a:t>24 STAND-ALONE ONLINE MODULES OVER 12 WEEKS</a:t>
            </a:r>
            <a:endParaRPr lang="en-US" dirty="0"/>
          </a:p>
        </p:txBody>
      </p:sp>
      <p:sp>
        <p:nvSpPr>
          <p:cNvPr id="4" name="Slide Number Placeholder 3">
            <a:extLst>
              <a:ext uri="{FF2B5EF4-FFF2-40B4-BE49-F238E27FC236}">
                <a16:creationId xmlns:a16="http://schemas.microsoft.com/office/drawing/2014/main" id="{1872D531-9160-4129-AB63-D436554FEFF9}"/>
              </a:ext>
            </a:extLst>
          </p:cNvPr>
          <p:cNvSpPr>
            <a:spLocks noGrp="1"/>
          </p:cNvSpPr>
          <p:nvPr>
            <p:ph type="sldNum" sz="quarter" idx="10"/>
          </p:nvPr>
        </p:nvSpPr>
        <p:spPr/>
        <p:txBody>
          <a:bodyPr/>
          <a:lstStyle/>
          <a:p>
            <a:fld id="{48A509F8-7C13-4B3F-907D-4501D93D086E}" type="slidenum">
              <a:rPr lang="en-CA" smtClean="0"/>
              <a:pPr/>
              <a:t>43</a:t>
            </a:fld>
            <a:endParaRPr lang="en-CA"/>
          </a:p>
        </p:txBody>
      </p:sp>
      <p:graphicFrame>
        <p:nvGraphicFramePr>
          <p:cNvPr id="6" name="Table 5">
            <a:extLst>
              <a:ext uri="{FF2B5EF4-FFF2-40B4-BE49-F238E27FC236}">
                <a16:creationId xmlns:a16="http://schemas.microsoft.com/office/drawing/2014/main" id="{C2E3B65C-084C-45C3-A350-496577B8E4F7}"/>
              </a:ext>
            </a:extLst>
          </p:cNvPr>
          <p:cNvGraphicFramePr>
            <a:graphicFrameLocks noGrp="1"/>
          </p:cNvGraphicFramePr>
          <p:nvPr/>
        </p:nvGraphicFramePr>
        <p:xfrm>
          <a:off x="646387" y="1854200"/>
          <a:ext cx="10596236" cy="4200908"/>
        </p:xfrm>
        <a:graphic>
          <a:graphicData uri="http://schemas.openxmlformats.org/drawingml/2006/table">
            <a:tbl>
              <a:tblPr firstRow="1" firstCol="1" bandRow="1"/>
              <a:tblGrid>
                <a:gridCol w="725304">
                  <a:extLst>
                    <a:ext uri="{9D8B030D-6E8A-4147-A177-3AD203B41FA5}">
                      <a16:colId xmlns:a16="http://schemas.microsoft.com/office/drawing/2014/main" val="2611306886"/>
                    </a:ext>
                  </a:extLst>
                </a:gridCol>
                <a:gridCol w="6306744">
                  <a:extLst>
                    <a:ext uri="{9D8B030D-6E8A-4147-A177-3AD203B41FA5}">
                      <a16:colId xmlns:a16="http://schemas.microsoft.com/office/drawing/2014/main" val="3393863985"/>
                    </a:ext>
                  </a:extLst>
                </a:gridCol>
                <a:gridCol w="3564188">
                  <a:extLst>
                    <a:ext uri="{9D8B030D-6E8A-4147-A177-3AD203B41FA5}">
                      <a16:colId xmlns:a16="http://schemas.microsoft.com/office/drawing/2014/main" val="2113012192"/>
                    </a:ext>
                  </a:extLst>
                </a:gridCol>
              </a:tblGrid>
              <a:tr h="45085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Title &amp; Description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818464734"/>
                  </a:ext>
                </a:extLst>
              </a:tr>
              <a:tr h="762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Advanced Lease Up Strategies: </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Hiring, Training, Managing, and Compensating Leasing Staff for Maximum Results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June 2</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nd</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07266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Creative Strategies to Build Affordable Housing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June 5</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73122"/>
                  </a:ext>
                </a:extLst>
              </a:tr>
              <a:tr h="381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What Built Forms Work Best &amp; Where? </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 Storey Wood, Cold Rolled Steel, Pre-Cast and Concrete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June 9</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731158"/>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Advanced Lease Up Strategies Revisited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June 12</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9893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Advanced Rent Setting and Revenue Management Strategies</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During New Construction Lease Up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June 16</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07161"/>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Property Management: </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It's All About the Customer Service Do I Lease My Building Myself? Or do I hire a 3rd Party Manager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June 19</a:t>
                      </a:r>
                      <a:r>
                        <a:rPr lang="en-CA"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407185"/>
                  </a:ext>
                </a:extLst>
              </a:tr>
            </a:tbl>
          </a:graphicData>
        </a:graphic>
      </p:graphicFrame>
    </p:spTree>
    <p:extLst>
      <p:ext uri="{BB962C8B-B14F-4D97-AF65-F5344CB8AC3E}">
        <p14:creationId xmlns:p14="http://schemas.microsoft.com/office/powerpoint/2010/main" val="1739475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47DF-9D89-4D93-A6D7-BAF3BBC1F4C1}"/>
              </a:ext>
            </a:extLst>
          </p:cNvPr>
          <p:cNvSpPr>
            <a:spLocks noGrp="1"/>
          </p:cNvSpPr>
          <p:nvPr>
            <p:ph type="title"/>
          </p:nvPr>
        </p:nvSpPr>
        <p:spPr/>
        <p:txBody>
          <a:bodyPr/>
          <a:lstStyle/>
          <a:p>
            <a:r>
              <a:rPr lang="en-CA" dirty="0"/>
              <a:t>24 STAND-ALONE ONLINE MODULES OVER 12 WEEKS</a:t>
            </a:r>
            <a:endParaRPr lang="en-US" dirty="0"/>
          </a:p>
        </p:txBody>
      </p:sp>
      <p:sp>
        <p:nvSpPr>
          <p:cNvPr id="4" name="Slide Number Placeholder 3">
            <a:extLst>
              <a:ext uri="{FF2B5EF4-FFF2-40B4-BE49-F238E27FC236}">
                <a16:creationId xmlns:a16="http://schemas.microsoft.com/office/drawing/2014/main" id="{1872D531-9160-4129-AB63-D436554FEFF9}"/>
              </a:ext>
            </a:extLst>
          </p:cNvPr>
          <p:cNvSpPr>
            <a:spLocks noGrp="1"/>
          </p:cNvSpPr>
          <p:nvPr>
            <p:ph type="sldNum" sz="quarter" idx="10"/>
          </p:nvPr>
        </p:nvSpPr>
        <p:spPr/>
        <p:txBody>
          <a:bodyPr/>
          <a:lstStyle/>
          <a:p>
            <a:fld id="{48A509F8-7C13-4B3F-907D-4501D93D086E}" type="slidenum">
              <a:rPr lang="en-CA" smtClean="0"/>
              <a:pPr/>
              <a:t>44</a:t>
            </a:fld>
            <a:endParaRPr lang="en-CA"/>
          </a:p>
        </p:txBody>
      </p:sp>
      <p:graphicFrame>
        <p:nvGraphicFramePr>
          <p:cNvPr id="6" name="Table 5">
            <a:extLst>
              <a:ext uri="{FF2B5EF4-FFF2-40B4-BE49-F238E27FC236}">
                <a16:creationId xmlns:a16="http://schemas.microsoft.com/office/drawing/2014/main" id="{C2E3B65C-084C-45C3-A350-496577B8E4F7}"/>
              </a:ext>
            </a:extLst>
          </p:cNvPr>
          <p:cNvGraphicFramePr>
            <a:graphicFrameLocks noGrp="1"/>
          </p:cNvGraphicFramePr>
          <p:nvPr/>
        </p:nvGraphicFramePr>
        <p:xfrm>
          <a:off x="646387" y="1854200"/>
          <a:ext cx="10596236" cy="4205862"/>
        </p:xfrm>
        <a:graphic>
          <a:graphicData uri="http://schemas.openxmlformats.org/drawingml/2006/table">
            <a:tbl>
              <a:tblPr firstRow="1" firstCol="1" bandRow="1"/>
              <a:tblGrid>
                <a:gridCol w="725304">
                  <a:extLst>
                    <a:ext uri="{9D8B030D-6E8A-4147-A177-3AD203B41FA5}">
                      <a16:colId xmlns:a16="http://schemas.microsoft.com/office/drawing/2014/main" val="2611306886"/>
                    </a:ext>
                  </a:extLst>
                </a:gridCol>
                <a:gridCol w="6306744">
                  <a:extLst>
                    <a:ext uri="{9D8B030D-6E8A-4147-A177-3AD203B41FA5}">
                      <a16:colId xmlns:a16="http://schemas.microsoft.com/office/drawing/2014/main" val="3393863985"/>
                    </a:ext>
                  </a:extLst>
                </a:gridCol>
                <a:gridCol w="3564188">
                  <a:extLst>
                    <a:ext uri="{9D8B030D-6E8A-4147-A177-3AD203B41FA5}">
                      <a16:colId xmlns:a16="http://schemas.microsoft.com/office/drawing/2014/main" val="2113012192"/>
                    </a:ext>
                  </a:extLst>
                </a:gridCol>
              </a:tblGrid>
              <a:tr h="45085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Module Title &amp; Description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818464734"/>
                  </a:ext>
                </a:extLst>
              </a:tr>
              <a:tr h="762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Accessorizing the Apartment Building</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Do I Need Model Suites? How do I finish the lobby? What's the 'bling'?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June 23</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07266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Writing the Marketing Plan</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 Get Your Building Full at the Highest Rent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June 26</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673122"/>
                  </a:ext>
                </a:extLst>
              </a:tr>
              <a:tr h="3810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Getting the Brokerage Deal Done:</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How to Design, Build, Lease, and Manage an Apartment Building that will be sold!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June 30</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731158"/>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Does a Smaller Developer Compete?</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$5 rents in downtown Toronto or $2 in small town Canada?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July 3</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rd</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298936"/>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Student Housing:</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Purpose built student housing vs. conventional apartments designed for students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Tuesday July 7</a:t>
                      </a:r>
                      <a:r>
                        <a:rPr lang="en-CA" sz="18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507161"/>
                  </a:ext>
                </a:extLst>
              </a:tr>
              <a:tr h="571500">
                <a:tc>
                  <a:txBody>
                    <a:bodyPr/>
                    <a:lstStyle/>
                    <a:p>
                      <a:pPr marL="0" marR="0" algn="r">
                        <a:lnSpc>
                          <a:spcPct val="107000"/>
                        </a:lnSpc>
                        <a:spcBef>
                          <a:spcPts val="0"/>
                        </a:spcBef>
                        <a:spcAft>
                          <a:spcPts val="0"/>
                        </a:spcAft>
                      </a:pP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Graduation Day:</a:t>
                      </a:r>
                      <a:r>
                        <a:rPr lang="en-CA"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Developing Your Plan to Become a Merchant Apartment Builder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Friday July 10</a:t>
                      </a:r>
                      <a:r>
                        <a:rPr lang="en-CA" sz="1800"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3pm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407185"/>
                  </a:ext>
                </a:extLst>
              </a:tr>
            </a:tbl>
          </a:graphicData>
        </a:graphic>
      </p:graphicFrame>
    </p:spTree>
    <p:extLst>
      <p:ext uri="{BB962C8B-B14F-4D97-AF65-F5344CB8AC3E}">
        <p14:creationId xmlns:p14="http://schemas.microsoft.com/office/powerpoint/2010/main" val="2698853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5DFB-B841-4171-B3D0-DE6B0834B305}"/>
              </a:ext>
            </a:extLst>
          </p:cNvPr>
          <p:cNvSpPr>
            <a:spLocks noGrp="1"/>
          </p:cNvSpPr>
          <p:nvPr>
            <p:ph type="title"/>
          </p:nvPr>
        </p:nvSpPr>
        <p:spPr/>
        <p:txBody>
          <a:bodyPr/>
          <a:lstStyle/>
          <a:p>
            <a:r>
              <a:rPr lang="en-CA" dirty="0"/>
              <a:t>2 FOR 1 COCKTAILS AFTER EVERY FRIDAY MODULE</a:t>
            </a:r>
            <a:endParaRPr lang="en-US" dirty="0"/>
          </a:p>
        </p:txBody>
      </p:sp>
      <p:sp>
        <p:nvSpPr>
          <p:cNvPr id="3" name="Content Placeholder 2">
            <a:extLst>
              <a:ext uri="{FF2B5EF4-FFF2-40B4-BE49-F238E27FC236}">
                <a16:creationId xmlns:a16="http://schemas.microsoft.com/office/drawing/2014/main" id="{199EFB8E-6B2D-4F56-BE7D-1EAFBA31A5A2}"/>
              </a:ext>
            </a:extLst>
          </p:cNvPr>
          <p:cNvSpPr>
            <a:spLocks noGrp="1"/>
          </p:cNvSpPr>
          <p:nvPr>
            <p:ph idx="1"/>
          </p:nvPr>
        </p:nvSpPr>
        <p:spPr/>
        <p:txBody>
          <a:bodyPr/>
          <a:lstStyle/>
          <a:p>
            <a:r>
              <a:rPr lang="en-CA" dirty="0"/>
              <a:t>Join us for cocktails after each Friday module.</a:t>
            </a:r>
          </a:p>
          <a:p>
            <a:endParaRPr lang="en-CA" dirty="0"/>
          </a:p>
          <a:p>
            <a:r>
              <a:rPr lang="en-CA" dirty="0"/>
              <a:t>We’ll be answering questions directly in the chat room in live time</a:t>
            </a:r>
          </a:p>
          <a:p>
            <a:endParaRPr lang="en-CA" dirty="0"/>
          </a:p>
        </p:txBody>
      </p:sp>
      <p:sp>
        <p:nvSpPr>
          <p:cNvPr id="4" name="Slide Number Placeholder 3">
            <a:extLst>
              <a:ext uri="{FF2B5EF4-FFF2-40B4-BE49-F238E27FC236}">
                <a16:creationId xmlns:a16="http://schemas.microsoft.com/office/drawing/2014/main" id="{C0B23DC5-D5D5-4225-89CB-CB147C3B0C96}"/>
              </a:ext>
            </a:extLst>
          </p:cNvPr>
          <p:cNvSpPr>
            <a:spLocks noGrp="1"/>
          </p:cNvSpPr>
          <p:nvPr>
            <p:ph type="sldNum" sz="quarter" idx="10"/>
          </p:nvPr>
        </p:nvSpPr>
        <p:spPr/>
        <p:txBody>
          <a:bodyPr/>
          <a:lstStyle/>
          <a:p>
            <a:fld id="{48A509F8-7C13-4B3F-907D-4501D93D086E}" type="slidenum">
              <a:rPr lang="en-CA" smtClean="0"/>
              <a:pPr/>
              <a:t>45</a:t>
            </a:fld>
            <a:endParaRPr lang="en-CA"/>
          </a:p>
        </p:txBody>
      </p:sp>
    </p:spTree>
    <p:extLst>
      <p:ext uri="{BB962C8B-B14F-4D97-AF65-F5344CB8AC3E}">
        <p14:creationId xmlns:p14="http://schemas.microsoft.com/office/powerpoint/2010/main" val="325101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4483-8BD8-4454-B03B-4FA66CDD8D2D}"/>
              </a:ext>
            </a:extLst>
          </p:cNvPr>
          <p:cNvSpPr>
            <a:spLocks noGrp="1"/>
          </p:cNvSpPr>
          <p:nvPr>
            <p:ph type="title"/>
          </p:nvPr>
        </p:nvSpPr>
        <p:spPr/>
        <p:txBody>
          <a:bodyPr/>
          <a:lstStyle/>
          <a:p>
            <a:r>
              <a:rPr lang="en-CA" dirty="0"/>
              <a:t>STAY HEALTHY AND STAY SAFE!</a:t>
            </a:r>
            <a:endParaRPr lang="en-US" dirty="0"/>
          </a:p>
        </p:txBody>
      </p:sp>
      <p:sp>
        <p:nvSpPr>
          <p:cNvPr id="3" name="Content Placeholder 2">
            <a:extLst>
              <a:ext uri="{FF2B5EF4-FFF2-40B4-BE49-F238E27FC236}">
                <a16:creationId xmlns:a16="http://schemas.microsoft.com/office/drawing/2014/main" id="{4F3785F4-AE4C-4FAB-AA47-FD7A7C707B62}"/>
              </a:ext>
            </a:extLst>
          </p:cNvPr>
          <p:cNvSpPr>
            <a:spLocks noGrp="1"/>
          </p:cNvSpPr>
          <p:nvPr>
            <p:ph idx="1"/>
          </p:nvPr>
        </p:nvSpPr>
        <p:spPr/>
        <p:txBody>
          <a:bodyPr/>
          <a:lstStyle/>
          <a:p>
            <a:r>
              <a:rPr lang="en-CA" dirty="0"/>
              <a:t>Thank you for joining us for the last 4 weeks</a:t>
            </a:r>
          </a:p>
          <a:p>
            <a:r>
              <a:rPr lang="en-CA" dirty="0"/>
              <a:t>This was the last of our COVID webinars, we’ll continue to monitor the situation and offer advice</a:t>
            </a:r>
          </a:p>
          <a:p>
            <a:r>
              <a:rPr lang="en-CA" dirty="0"/>
              <a:t>Re-watch any webinar through our website: </a:t>
            </a:r>
            <a:r>
              <a:rPr lang="en-CA" dirty="0">
                <a:hlinkClick r:id="rId2"/>
              </a:rPr>
              <a:t>www.svnrock.ca</a:t>
            </a:r>
            <a:endParaRPr lang="en-CA" dirty="0"/>
          </a:p>
          <a:p>
            <a:pPr marL="0" indent="0">
              <a:buNone/>
            </a:pPr>
            <a:endParaRPr lang="en-CA" dirty="0"/>
          </a:p>
          <a:p>
            <a:r>
              <a:rPr lang="en-CA" dirty="0"/>
              <a:t>Join us in our next chapter during lockdown: </a:t>
            </a:r>
            <a:br>
              <a:rPr lang="en-CA" dirty="0"/>
            </a:br>
            <a:r>
              <a:rPr lang="en-CA" b="1" dirty="0"/>
              <a:t>Apartment Developers University</a:t>
            </a:r>
            <a:r>
              <a:rPr lang="en-CA" dirty="0"/>
              <a:t> starting Tuesday April 21</a:t>
            </a:r>
            <a:r>
              <a:rPr lang="en-CA" baseline="30000" dirty="0"/>
              <a:t>st</a:t>
            </a:r>
            <a:r>
              <a:rPr lang="en-CA" dirty="0"/>
              <a:t>, 3pm EST</a:t>
            </a:r>
            <a:br>
              <a:rPr lang="en-CA" dirty="0"/>
            </a:br>
            <a:r>
              <a:rPr lang="en-CA" sz="2400" b="1" dirty="0"/>
              <a:t>Open House Friday April 17</a:t>
            </a:r>
            <a:r>
              <a:rPr lang="en-CA" sz="2400" b="1" baseline="30000" dirty="0"/>
              <a:t>th</a:t>
            </a:r>
            <a:r>
              <a:rPr lang="en-CA" sz="2400" b="1" dirty="0"/>
              <a:t>, </a:t>
            </a:r>
            <a:r>
              <a:rPr lang="en-CA" sz="2400" dirty="0"/>
              <a:t>3pm EST with Cocktail Hour</a:t>
            </a:r>
          </a:p>
          <a:p>
            <a:endParaRPr lang="en-US" dirty="0"/>
          </a:p>
        </p:txBody>
      </p:sp>
      <p:sp>
        <p:nvSpPr>
          <p:cNvPr id="4" name="Slide Number Placeholder 3">
            <a:extLst>
              <a:ext uri="{FF2B5EF4-FFF2-40B4-BE49-F238E27FC236}">
                <a16:creationId xmlns:a16="http://schemas.microsoft.com/office/drawing/2014/main" id="{74E596E1-E92F-41F3-9B42-8118B96B824D}"/>
              </a:ext>
            </a:extLst>
          </p:cNvPr>
          <p:cNvSpPr>
            <a:spLocks noGrp="1"/>
          </p:cNvSpPr>
          <p:nvPr>
            <p:ph type="sldNum" sz="quarter" idx="10"/>
          </p:nvPr>
        </p:nvSpPr>
        <p:spPr/>
        <p:txBody>
          <a:bodyPr/>
          <a:lstStyle/>
          <a:p>
            <a:fld id="{48A509F8-7C13-4B3F-907D-4501D93D086E}" type="slidenum">
              <a:rPr lang="en-CA" smtClean="0"/>
              <a:pPr/>
              <a:t>46</a:t>
            </a:fld>
            <a:endParaRPr lang="en-CA"/>
          </a:p>
        </p:txBody>
      </p:sp>
    </p:spTree>
    <p:extLst>
      <p:ext uri="{BB962C8B-B14F-4D97-AF65-F5344CB8AC3E}">
        <p14:creationId xmlns:p14="http://schemas.microsoft.com/office/powerpoint/2010/main" val="243349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0ECF-C244-4226-8C34-3E761449F37F}"/>
              </a:ext>
            </a:extLst>
          </p:cNvPr>
          <p:cNvSpPr>
            <a:spLocks noGrp="1"/>
          </p:cNvSpPr>
          <p:nvPr>
            <p:ph type="title"/>
          </p:nvPr>
        </p:nvSpPr>
        <p:spPr/>
        <p:txBody>
          <a:bodyPr/>
          <a:lstStyle/>
          <a:p>
            <a:r>
              <a:rPr lang="en-CA" dirty="0"/>
              <a:t>APARTMENT DEVELOPERS UNIVERSITY 2020</a:t>
            </a:r>
            <a:endParaRPr lang="en-US" dirty="0"/>
          </a:p>
        </p:txBody>
      </p:sp>
      <p:sp>
        <p:nvSpPr>
          <p:cNvPr id="3" name="Content Placeholder 2">
            <a:extLst>
              <a:ext uri="{FF2B5EF4-FFF2-40B4-BE49-F238E27FC236}">
                <a16:creationId xmlns:a16="http://schemas.microsoft.com/office/drawing/2014/main" id="{EF83129C-8961-4E15-B19F-B07F6728E59F}"/>
              </a:ext>
            </a:extLst>
          </p:cNvPr>
          <p:cNvSpPr>
            <a:spLocks noGrp="1"/>
          </p:cNvSpPr>
          <p:nvPr>
            <p:ph idx="1"/>
          </p:nvPr>
        </p:nvSpPr>
        <p:spPr/>
        <p:txBody>
          <a:bodyPr/>
          <a:lstStyle/>
          <a:p>
            <a:pPr marL="0" indent="0" algn="ctr">
              <a:buNone/>
            </a:pPr>
            <a:endParaRPr lang="en-CA" dirty="0"/>
          </a:p>
          <a:p>
            <a:pPr marL="0" indent="0" algn="ctr">
              <a:buNone/>
            </a:pPr>
            <a:r>
              <a:rPr lang="en-CA" sz="4000" b="1" dirty="0"/>
              <a:t>24 Standalone Modules over 12 weeks</a:t>
            </a:r>
          </a:p>
          <a:p>
            <a:pPr marL="0" indent="0" algn="ctr">
              <a:buNone/>
            </a:pPr>
            <a:endParaRPr lang="en-CA" dirty="0"/>
          </a:p>
          <a:p>
            <a:pPr marL="0" indent="0" algn="ctr">
              <a:buNone/>
            </a:pPr>
            <a:r>
              <a:rPr lang="en-CA" dirty="0"/>
              <a:t>Begins Tuesday April 21</a:t>
            </a:r>
            <a:r>
              <a:rPr lang="en-CA" baseline="30000" dirty="0"/>
              <a:t>ST</a:t>
            </a:r>
            <a:r>
              <a:rPr lang="en-CA" dirty="0"/>
              <a:t>, 3PM EST</a:t>
            </a:r>
          </a:p>
          <a:p>
            <a:pPr marL="0" indent="0" algn="ctr">
              <a:buNone/>
            </a:pPr>
            <a:endParaRPr lang="en-CA" dirty="0"/>
          </a:p>
          <a:p>
            <a:pPr marL="0" indent="0" algn="ctr">
              <a:buNone/>
            </a:pPr>
            <a:r>
              <a:rPr lang="en-CA" dirty="0"/>
              <a:t>Registration will be on our webpage shortly</a:t>
            </a:r>
          </a:p>
          <a:p>
            <a:pPr marL="0" indent="0" algn="ctr">
              <a:buNone/>
            </a:pPr>
            <a:r>
              <a:rPr lang="en-CA" dirty="0">
                <a:hlinkClick r:id="rId3"/>
              </a:rPr>
              <a:t>www.svnrock.ca</a:t>
            </a:r>
            <a:r>
              <a:rPr lang="en-CA" dirty="0"/>
              <a:t> </a:t>
            </a:r>
          </a:p>
          <a:p>
            <a:pPr marL="0" indent="0" algn="ctr">
              <a:buNone/>
            </a:pPr>
            <a:endParaRPr lang="en-US" dirty="0"/>
          </a:p>
        </p:txBody>
      </p:sp>
      <p:sp>
        <p:nvSpPr>
          <p:cNvPr id="4" name="Slide Number Placeholder 3">
            <a:extLst>
              <a:ext uri="{FF2B5EF4-FFF2-40B4-BE49-F238E27FC236}">
                <a16:creationId xmlns:a16="http://schemas.microsoft.com/office/drawing/2014/main" id="{BA73B3DE-3A99-4393-95A3-95BFB3F49253}"/>
              </a:ext>
            </a:extLst>
          </p:cNvPr>
          <p:cNvSpPr>
            <a:spLocks noGrp="1"/>
          </p:cNvSpPr>
          <p:nvPr>
            <p:ph type="sldNum" sz="quarter" idx="10"/>
          </p:nvPr>
        </p:nvSpPr>
        <p:spPr/>
        <p:txBody>
          <a:bodyPr/>
          <a:lstStyle/>
          <a:p>
            <a:fld id="{48A509F8-7C13-4B3F-907D-4501D93D086E}" type="slidenum">
              <a:rPr lang="en-CA" smtClean="0"/>
              <a:pPr/>
              <a:t>5</a:t>
            </a:fld>
            <a:endParaRPr lang="en-CA"/>
          </a:p>
        </p:txBody>
      </p:sp>
    </p:spTree>
    <p:extLst>
      <p:ext uri="{BB962C8B-B14F-4D97-AF65-F5344CB8AC3E}">
        <p14:creationId xmlns:p14="http://schemas.microsoft.com/office/powerpoint/2010/main" val="111440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A3B5-01E9-42B3-AAC8-8F91E82B5F0F}"/>
              </a:ext>
            </a:extLst>
          </p:cNvPr>
          <p:cNvSpPr>
            <a:spLocks noGrp="1"/>
          </p:cNvSpPr>
          <p:nvPr>
            <p:ph type="title"/>
          </p:nvPr>
        </p:nvSpPr>
        <p:spPr/>
        <p:txBody>
          <a:bodyPr/>
          <a:lstStyle/>
          <a:p>
            <a:r>
              <a:rPr lang="en-CA" dirty="0"/>
              <a:t>WHAT DID DOUG FORD REALLY SAY?</a:t>
            </a:r>
            <a:endParaRPr lang="en-US" dirty="0"/>
          </a:p>
        </p:txBody>
      </p:sp>
      <p:sp>
        <p:nvSpPr>
          <p:cNvPr id="3" name="Content Placeholder 2">
            <a:extLst>
              <a:ext uri="{FF2B5EF4-FFF2-40B4-BE49-F238E27FC236}">
                <a16:creationId xmlns:a16="http://schemas.microsoft.com/office/drawing/2014/main" id="{042066D7-85B7-47DB-B73E-2B1AB068B138}"/>
              </a:ext>
            </a:extLst>
          </p:cNvPr>
          <p:cNvSpPr>
            <a:spLocks noGrp="1"/>
          </p:cNvSpPr>
          <p:nvPr>
            <p:ph idx="1"/>
          </p:nvPr>
        </p:nvSpPr>
        <p:spPr/>
        <p:txBody>
          <a:bodyPr>
            <a:normAutofit fontScale="92500"/>
          </a:bodyPr>
          <a:lstStyle/>
          <a:p>
            <a:r>
              <a:rPr lang="en-US" dirty="0"/>
              <a:t>"If you have a choice between putting food on your table or paying rent, you’re putting food on your table. </a:t>
            </a:r>
            <a:r>
              <a:rPr lang="en-US" u="sng" dirty="0"/>
              <a:t>The government of Ontario will make sure that no one gets evicted</a:t>
            </a:r>
            <a:r>
              <a:rPr lang="en-US" dirty="0"/>
              <a:t>.”</a:t>
            </a:r>
          </a:p>
          <a:p>
            <a:pPr marL="0" indent="0">
              <a:buNone/>
            </a:pPr>
            <a:endParaRPr lang="en-US" dirty="0"/>
          </a:p>
          <a:p>
            <a:r>
              <a:rPr lang="en-US" dirty="0"/>
              <a:t>"I heard there was a petition going around [saying] 'Just don’t pay rent.' </a:t>
            </a:r>
            <a:r>
              <a:rPr lang="en-US" b="1" dirty="0"/>
              <a:t>That’s wrong. </a:t>
            </a:r>
            <a:r>
              <a:rPr lang="en-US" dirty="0"/>
              <a:t>That’s hurting people across the board. We’re standing up for the tenants here so </a:t>
            </a:r>
            <a:r>
              <a:rPr lang="en-US" u="sng" dirty="0"/>
              <a:t>please don’t take advantage of it”</a:t>
            </a:r>
          </a:p>
          <a:p>
            <a:endParaRPr lang="en-US" dirty="0"/>
          </a:p>
          <a:p>
            <a:r>
              <a:rPr lang="en-US" dirty="0"/>
              <a:t>"And if you can’t pay rent, and you’re just in absolutely crisis, then you don’t have to pay rent."</a:t>
            </a:r>
          </a:p>
        </p:txBody>
      </p:sp>
      <p:sp>
        <p:nvSpPr>
          <p:cNvPr id="4" name="Slide Number Placeholder 3">
            <a:extLst>
              <a:ext uri="{FF2B5EF4-FFF2-40B4-BE49-F238E27FC236}">
                <a16:creationId xmlns:a16="http://schemas.microsoft.com/office/drawing/2014/main" id="{9DE90839-B80C-46C7-997D-D4A7729F2E84}"/>
              </a:ext>
            </a:extLst>
          </p:cNvPr>
          <p:cNvSpPr>
            <a:spLocks noGrp="1"/>
          </p:cNvSpPr>
          <p:nvPr>
            <p:ph type="sldNum" sz="quarter" idx="10"/>
          </p:nvPr>
        </p:nvSpPr>
        <p:spPr/>
        <p:txBody>
          <a:bodyPr/>
          <a:lstStyle/>
          <a:p>
            <a:fld id="{48A509F8-7C13-4B3F-907D-4501D93D086E}" type="slidenum">
              <a:rPr lang="en-CA" smtClean="0"/>
              <a:pPr/>
              <a:t>6</a:t>
            </a:fld>
            <a:endParaRPr lang="en-CA"/>
          </a:p>
        </p:txBody>
      </p:sp>
    </p:spTree>
    <p:extLst>
      <p:ext uri="{BB962C8B-B14F-4D97-AF65-F5344CB8AC3E}">
        <p14:creationId xmlns:p14="http://schemas.microsoft.com/office/powerpoint/2010/main" val="302473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1D05-B7C7-40D7-9300-C3AA82BFA768}"/>
              </a:ext>
            </a:extLst>
          </p:cNvPr>
          <p:cNvSpPr>
            <a:spLocks noGrp="1"/>
          </p:cNvSpPr>
          <p:nvPr>
            <p:ph type="title"/>
          </p:nvPr>
        </p:nvSpPr>
        <p:spPr/>
        <p:txBody>
          <a:bodyPr/>
          <a:lstStyle/>
          <a:p>
            <a:r>
              <a:rPr lang="en-CA" dirty="0"/>
              <a:t>AGENDA</a:t>
            </a:r>
            <a:endParaRPr lang="en-US" dirty="0"/>
          </a:p>
        </p:txBody>
      </p:sp>
      <p:sp>
        <p:nvSpPr>
          <p:cNvPr id="3" name="Content Placeholder 2">
            <a:extLst>
              <a:ext uri="{FF2B5EF4-FFF2-40B4-BE49-F238E27FC236}">
                <a16:creationId xmlns:a16="http://schemas.microsoft.com/office/drawing/2014/main" id="{A6AFAAD4-132C-41F5-A53D-1DAF378B556A}"/>
              </a:ext>
            </a:extLst>
          </p:cNvPr>
          <p:cNvSpPr>
            <a:spLocks noGrp="1"/>
          </p:cNvSpPr>
          <p:nvPr>
            <p:ph idx="1"/>
          </p:nvPr>
        </p:nvSpPr>
        <p:spPr/>
        <p:txBody>
          <a:bodyPr/>
          <a:lstStyle/>
          <a:p>
            <a:r>
              <a:rPr lang="en-CA" dirty="0"/>
              <a:t>Key Findings from our Cross-Canada Survey</a:t>
            </a:r>
          </a:p>
          <a:p>
            <a:r>
              <a:rPr lang="en-CA" dirty="0"/>
              <a:t>The View from Larger Owners</a:t>
            </a:r>
          </a:p>
          <a:p>
            <a:r>
              <a:rPr lang="en-CA" dirty="0"/>
              <a:t>Survey Results – Small Building Survey</a:t>
            </a:r>
          </a:p>
          <a:p>
            <a:r>
              <a:rPr lang="en-CA" dirty="0"/>
              <a:t>Synthesis of Comments</a:t>
            </a:r>
          </a:p>
          <a:p>
            <a:r>
              <a:rPr lang="en-CA" dirty="0"/>
              <a:t>Advice for May Rent</a:t>
            </a:r>
          </a:p>
          <a:p>
            <a:endParaRPr lang="en-US" dirty="0"/>
          </a:p>
        </p:txBody>
      </p:sp>
      <p:sp>
        <p:nvSpPr>
          <p:cNvPr id="4" name="Slide Number Placeholder 3">
            <a:extLst>
              <a:ext uri="{FF2B5EF4-FFF2-40B4-BE49-F238E27FC236}">
                <a16:creationId xmlns:a16="http://schemas.microsoft.com/office/drawing/2014/main" id="{D4D9B93C-A364-44B2-BC46-2E89310BD46D}"/>
              </a:ext>
            </a:extLst>
          </p:cNvPr>
          <p:cNvSpPr>
            <a:spLocks noGrp="1"/>
          </p:cNvSpPr>
          <p:nvPr>
            <p:ph type="sldNum" sz="quarter" idx="10"/>
          </p:nvPr>
        </p:nvSpPr>
        <p:spPr/>
        <p:txBody>
          <a:bodyPr/>
          <a:lstStyle/>
          <a:p>
            <a:fld id="{48A509F8-7C13-4B3F-907D-4501D93D086E}" type="slidenum">
              <a:rPr lang="en-CA" smtClean="0"/>
              <a:pPr/>
              <a:t>7</a:t>
            </a:fld>
            <a:endParaRPr lang="en-CA"/>
          </a:p>
        </p:txBody>
      </p:sp>
    </p:spTree>
    <p:extLst>
      <p:ext uri="{BB962C8B-B14F-4D97-AF65-F5344CB8AC3E}">
        <p14:creationId xmlns:p14="http://schemas.microsoft.com/office/powerpoint/2010/main" val="42424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70C9-4322-47EC-A977-329487700FA8}"/>
              </a:ext>
            </a:extLst>
          </p:cNvPr>
          <p:cNvSpPr>
            <a:spLocks noGrp="1"/>
          </p:cNvSpPr>
          <p:nvPr>
            <p:ph type="title"/>
          </p:nvPr>
        </p:nvSpPr>
        <p:spPr/>
        <p:txBody>
          <a:bodyPr/>
          <a:lstStyle/>
          <a:p>
            <a:r>
              <a:rPr lang="en-CA" dirty="0"/>
              <a:t>RENT COLLECTION DURING COVID 19: OUR RESEARCH</a:t>
            </a:r>
            <a:endParaRPr lang="en-US" dirty="0"/>
          </a:p>
        </p:txBody>
      </p:sp>
      <p:graphicFrame>
        <p:nvGraphicFramePr>
          <p:cNvPr id="5" name="Content Placeholder 4">
            <a:extLst>
              <a:ext uri="{FF2B5EF4-FFF2-40B4-BE49-F238E27FC236}">
                <a16:creationId xmlns:a16="http://schemas.microsoft.com/office/drawing/2014/main" id="{7D9B8D27-4FCB-40DD-883C-3D228B6B1DD7}"/>
              </a:ext>
            </a:extLst>
          </p:cNvPr>
          <p:cNvGraphicFramePr>
            <a:graphicFrameLocks noGrp="1"/>
          </p:cNvGraphicFramePr>
          <p:nvPr>
            <p:ph idx="1"/>
            <p:extLst>
              <p:ext uri="{D42A27DB-BD31-4B8C-83A1-F6EECF244321}">
                <p14:modId xmlns:p14="http://schemas.microsoft.com/office/powerpoint/2010/main" val="3822277258"/>
              </p:ext>
            </p:extLst>
          </p:nvPr>
        </p:nvGraphicFramePr>
        <p:xfrm>
          <a:off x="293688" y="1638300"/>
          <a:ext cx="11604625" cy="327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252C959-1B83-4403-85CD-F98ECE037409}"/>
              </a:ext>
            </a:extLst>
          </p:cNvPr>
          <p:cNvSpPr>
            <a:spLocks noGrp="1"/>
          </p:cNvSpPr>
          <p:nvPr>
            <p:ph type="sldNum" sz="quarter" idx="10"/>
          </p:nvPr>
        </p:nvSpPr>
        <p:spPr/>
        <p:txBody>
          <a:bodyPr/>
          <a:lstStyle/>
          <a:p>
            <a:fld id="{48A509F8-7C13-4B3F-907D-4501D93D086E}" type="slidenum">
              <a:rPr lang="en-CA" smtClean="0"/>
              <a:pPr/>
              <a:t>8</a:t>
            </a:fld>
            <a:endParaRPr lang="en-CA"/>
          </a:p>
        </p:txBody>
      </p:sp>
      <p:sp>
        <p:nvSpPr>
          <p:cNvPr id="6" name="TextBox 5">
            <a:extLst>
              <a:ext uri="{FF2B5EF4-FFF2-40B4-BE49-F238E27FC236}">
                <a16:creationId xmlns:a16="http://schemas.microsoft.com/office/drawing/2014/main" id="{28475046-D912-4B89-9A85-E073AA763C72}"/>
              </a:ext>
            </a:extLst>
          </p:cNvPr>
          <p:cNvSpPr txBox="1"/>
          <p:nvPr/>
        </p:nvSpPr>
        <p:spPr>
          <a:xfrm>
            <a:off x="3149600" y="5201920"/>
            <a:ext cx="2621280" cy="1200329"/>
          </a:xfrm>
          <a:prstGeom prst="rect">
            <a:avLst/>
          </a:prstGeom>
          <a:noFill/>
        </p:spPr>
        <p:txBody>
          <a:bodyPr wrap="square" rtlCol="0">
            <a:spAutoFit/>
          </a:bodyPr>
          <a:lstStyle/>
          <a:p>
            <a:r>
              <a:rPr lang="en-CA" sz="2400" dirty="0"/>
              <a:t>284 Responses</a:t>
            </a:r>
          </a:p>
          <a:p>
            <a:r>
              <a:rPr lang="en-CA" sz="2400" dirty="0"/>
              <a:t>~ 2,400 Units</a:t>
            </a:r>
          </a:p>
          <a:p>
            <a:endParaRPr lang="en-US" sz="2400" dirty="0"/>
          </a:p>
        </p:txBody>
      </p:sp>
      <p:sp>
        <p:nvSpPr>
          <p:cNvPr id="7" name="TextBox 6">
            <a:extLst>
              <a:ext uri="{FF2B5EF4-FFF2-40B4-BE49-F238E27FC236}">
                <a16:creationId xmlns:a16="http://schemas.microsoft.com/office/drawing/2014/main" id="{6EA28D36-FAEB-4B21-8060-763A291CE259}"/>
              </a:ext>
            </a:extLst>
          </p:cNvPr>
          <p:cNvSpPr txBox="1"/>
          <p:nvPr/>
        </p:nvSpPr>
        <p:spPr>
          <a:xfrm>
            <a:off x="6421122" y="5229860"/>
            <a:ext cx="3616958" cy="1569660"/>
          </a:xfrm>
          <a:prstGeom prst="rect">
            <a:avLst/>
          </a:prstGeom>
          <a:noFill/>
        </p:spPr>
        <p:txBody>
          <a:bodyPr wrap="square" rtlCol="0">
            <a:spAutoFit/>
          </a:bodyPr>
          <a:lstStyle/>
          <a:p>
            <a:r>
              <a:rPr lang="en-CA" sz="2400" dirty="0"/>
              <a:t>10+ Calls</a:t>
            </a:r>
          </a:p>
          <a:p>
            <a:r>
              <a:rPr lang="en-CA" sz="2400" dirty="0"/>
              <a:t>5,000 - 50,000 Units across Canada</a:t>
            </a:r>
          </a:p>
          <a:p>
            <a:endParaRPr lang="en-US" sz="2400" dirty="0"/>
          </a:p>
        </p:txBody>
      </p:sp>
    </p:spTree>
    <p:extLst>
      <p:ext uri="{BB962C8B-B14F-4D97-AF65-F5344CB8AC3E}">
        <p14:creationId xmlns:p14="http://schemas.microsoft.com/office/powerpoint/2010/main" val="205934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DE98D-06F8-40BF-86CB-742A999D1B92}"/>
              </a:ext>
            </a:extLst>
          </p:cNvPr>
          <p:cNvSpPr>
            <a:spLocks noGrp="1"/>
          </p:cNvSpPr>
          <p:nvPr>
            <p:ph type="title"/>
          </p:nvPr>
        </p:nvSpPr>
        <p:spPr/>
        <p:txBody>
          <a:bodyPr/>
          <a:lstStyle/>
          <a:p>
            <a:r>
              <a:rPr lang="en-CA" dirty="0"/>
              <a:t>WHO PAID RENT APRIL 1</a:t>
            </a:r>
            <a:r>
              <a:rPr lang="en-CA" baseline="30000" dirty="0"/>
              <a:t>ST</a:t>
            </a:r>
            <a:r>
              <a:rPr lang="en-CA" dirty="0"/>
              <a:t>?</a:t>
            </a:r>
            <a:endParaRPr lang="en-US" dirty="0"/>
          </a:p>
        </p:txBody>
      </p:sp>
      <p:sp>
        <p:nvSpPr>
          <p:cNvPr id="4" name="Slide Number Placeholder 3">
            <a:extLst>
              <a:ext uri="{FF2B5EF4-FFF2-40B4-BE49-F238E27FC236}">
                <a16:creationId xmlns:a16="http://schemas.microsoft.com/office/drawing/2014/main" id="{B60305BB-2B0C-4681-9217-EBE949CB92B8}"/>
              </a:ext>
            </a:extLst>
          </p:cNvPr>
          <p:cNvSpPr>
            <a:spLocks noGrp="1"/>
          </p:cNvSpPr>
          <p:nvPr>
            <p:ph type="sldNum" sz="quarter" idx="10"/>
          </p:nvPr>
        </p:nvSpPr>
        <p:spPr/>
        <p:txBody>
          <a:bodyPr/>
          <a:lstStyle/>
          <a:p>
            <a:fld id="{48A509F8-7C13-4B3F-907D-4501D93D086E}" type="slidenum">
              <a:rPr lang="en-CA" smtClean="0"/>
              <a:pPr/>
              <a:t>9</a:t>
            </a:fld>
            <a:endParaRPr lang="en-CA"/>
          </a:p>
        </p:txBody>
      </p:sp>
      <p:sp>
        <p:nvSpPr>
          <p:cNvPr id="5" name="Content Placeholder 2">
            <a:extLst>
              <a:ext uri="{FF2B5EF4-FFF2-40B4-BE49-F238E27FC236}">
                <a16:creationId xmlns:a16="http://schemas.microsoft.com/office/drawing/2014/main" id="{C1068AAA-F3F2-40E6-BBE6-4CCAE5433202}"/>
              </a:ext>
            </a:extLst>
          </p:cNvPr>
          <p:cNvSpPr>
            <a:spLocks noGrp="1"/>
          </p:cNvSpPr>
          <p:nvPr>
            <p:ph idx="1"/>
          </p:nvPr>
        </p:nvSpPr>
        <p:spPr>
          <a:xfrm>
            <a:off x="838200" y="1825625"/>
            <a:ext cx="10515600" cy="4351338"/>
          </a:xfrm>
        </p:spPr>
        <p:txBody>
          <a:bodyPr>
            <a:normAutofit/>
          </a:bodyPr>
          <a:lstStyle/>
          <a:p>
            <a:pPr marL="0" indent="0" algn="ctr">
              <a:buNone/>
            </a:pPr>
            <a:r>
              <a:rPr lang="en-CA" sz="23900" dirty="0"/>
              <a:t>85%</a:t>
            </a:r>
          </a:p>
        </p:txBody>
      </p:sp>
      <p:sp>
        <p:nvSpPr>
          <p:cNvPr id="3" name="Arrow: Up 2">
            <a:extLst>
              <a:ext uri="{FF2B5EF4-FFF2-40B4-BE49-F238E27FC236}">
                <a16:creationId xmlns:a16="http://schemas.microsoft.com/office/drawing/2014/main" id="{5EEDCAFE-E03F-496F-AC48-67EA8B90C580}"/>
              </a:ext>
            </a:extLst>
          </p:cNvPr>
          <p:cNvSpPr/>
          <p:nvPr/>
        </p:nvSpPr>
        <p:spPr>
          <a:xfrm>
            <a:off x="9717207" y="2101769"/>
            <a:ext cx="586854" cy="1327231"/>
          </a:xfrm>
          <a:prstGeom prst="upArrow">
            <a:avLst/>
          </a:prstGeom>
          <a:solidFill>
            <a:srgbClr val="313F4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071260"/>
      </p:ext>
    </p:extLst>
  </p:cSld>
  <p:clrMapOvr>
    <a:masterClrMapping/>
  </p:clrMapOvr>
</p:sld>
</file>

<file path=ppt/theme/theme1.xml><?xml version="1.0" encoding="utf-8"?>
<a:theme xmlns:a="http://schemas.openxmlformats.org/drawingml/2006/main" name="Office Theme">
  <a:themeElements>
    <a:clrScheme name="Custom 11">
      <a:dk1>
        <a:srgbClr val="043685"/>
      </a:dk1>
      <a:lt1>
        <a:sysClr val="window" lastClr="FFFFFF"/>
      </a:lt1>
      <a:dk2>
        <a:srgbClr val="011B55"/>
      </a:dk2>
      <a:lt2>
        <a:srgbClr val="B6BABC"/>
      </a:lt2>
      <a:accent1>
        <a:srgbClr val="F46C24"/>
      </a:accent1>
      <a:accent2>
        <a:srgbClr val="F46C24"/>
      </a:accent2>
      <a:accent3>
        <a:srgbClr val="B6BABC"/>
      </a:accent3>
      <a:accent4>
        <a:srgbClr val="B6BABC"/>
      </a:accent4>
      <a:accent5>
        <a:srgbClr val="011B55"/>
      </a:accent5>
      <a:accent6>
        <a:srgbClr val="011B55"/>
      </a:accent6>
      <a:hlink>
        <a:srgbClr val="F46C24"/>
      </a:hlink>
      <a:folHlink>
        <a:srgbClr val="B6BABC"/>
      </a:folHlink>
    </a:clrScheme>
    <a:fontScheme name="SVN">
      <a:majorFont>
        <a:latin typeface="Verb Semibold"/>
        <a:ea typeface=""/>
        <a:cs typeface=""/>
      </a:majorFont>
      <a:minorFont>
        <a:latin typeface="Verb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3A557F9-E9FB-6F4E-930A-8C95FEEA81BF}" vid="{D3D8C636-085E-3A40-8298-2EEE40C0D037}"/>
    </a:ext>
  </a:extLst>
</a:theme>
</file>

<file path=ppt/theme/theme2.xml><?xml version="1.0" encoding="utf-8"?>
<a:theme xmlns:a="http://schemas.openxmlformats.org/drawingml/2006/main" name="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3.xml><?xml version="1.0" encoding="utf-8"?>
<a:theme xmlns:a="http://schemas.openxmlformats.org/drawingml/2006/main" name="5_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4.xml><?xml version="1.0" encoding="utf-8"?>
<a:theme xmlns:a="http://schemas.openxmlformats.org/drawingml/2006/main" name="6_MUI_PPT_Template_16X9_EN">
  <a:themeElements>
    <a:clrScheme name="CMHC 2016">
      <a:dk1>
        <a:srgbClr val="000000"/>
      </a:dk1>
      <a:lt1>
        <a:srgbClr val="FFFFFF"/>
      </a:lt1>
      <a:dk2>
        <a:srgbClr val="63666A"/>
      </a:dk2>
      <a:lt2>
        <a:srgbClr val="DA291C"/>
      </a:lt2>
      <a:accent1>
        <a:srgbClr val="CFC493"/>
      </a:accent1>
      <a:accent2>
        <a:srgbClr val="ED8B00"/>
      </a:accent2>
      <a:accent3>
        <a:srgbClr val="B94700"/>
      </a:accent3>
      <a:accent4>
        <a:srgbClr val="007367"/>
      </a:accent4>
      <a:accent5>
        <a:srgbClr val="004F71"/>
      </a:accent5>
      <a:accent6>
        <a:srgbClr val="3C1053"/>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UI_PPT_Template_16X9_EN" id="{0EB5801E-B748-4EF4-84E0-8E8A28BDBD89}" vid="{381B8AD2-F1E4-4501-8438-A864D9EEE7C1}"/>
    </a:ext>
  </a:extLst>
</a:theme>
</file>

<file path=ppt/theme/theme5.xml><?xml version="1.0" encoding="utf-8"?>
<a:theme xmlns:a="http://schemas.openxmlformats.org/drawingml/2006/main" name="pitchbooktemplate">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squar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1635</TotalTime>
  <Words>4044</Words>
  <Application>Microsoft Macintosh PowerPoint</Application>
  <PresentationFormat>Widescreen</PresentationFormat>
  <Paragraphs>586</Paragraphs>
  <Slides>46</Slides>
  <Notes>33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46</vt:i4>
      </vt:variant>
    </vt:vector>
  </HeadingPairs>
  <TitlesOfParts>
    <vt:vector size="58" baseType="lpstr">
      <vt:lpstr>Arial</vt:lpstr>
      <vt:lpstr>Calibri</vt:lpstr>
      <vt:lpstr>Dax-Medium</vt:lpstr>
      <vt:lpstr>Tahoma</vt:lpstr>
      <vt:lpstr>Verb Regular</vt:lpstr>
      <vt:lpstr>Verb Semibold</vt:lpstr>
      <vt:lpstr>Wingdings</vt:lpstr>
      <vt:lpstr>Office Theme</vt:lpstr>
      <vt:lpstr>MUI_PPT_Template_16X9_EN</vt:lpstr>
      <vt:lpstr>5_MUI_PPT_Template_16X9_EN</vt:lpstr>
      <vt:lpstr>6_MUI_PPT_Template_16X9_EN</vt:lpstr>
      <vt:lpstr>pitchbooktemplate</vt:lpstr>
      <vt:lpstr>HOW TO MAXIMIZE YOUR EXPERIENCE IN THIS WEBINAR</vt:lpstr>
      <vt:lpstr>PowerPoint Presentation</vt:lpstr>
      <vt:lpstr>RENT COLLECTION DURING COVID 19:  SURVEY DATA &amp; FOLLOW UP STRATEGIES</vt:lpstr>
      <vt:lpstr>WHAT’S OUR GOAL?</vt:lpstr>
      <vt:lpstr>APARTMENT DEVELOPERS UNIVERSITY 2020</vt:lpstr>
      <vt:lpstr>WHAT DID DOUG FORD REALLY SAY?</vt:lpstr>
      <vt:lpstr>AGENDA</vt:lpstr>
      <vt:lpstr>RENT COLLECTION DURING COVID 19: OUR RESEARCH</vt:lpstr>
      <vt:lpstr>WHO PAID RENT APRIL 1ST?</vt:lpstr>
      <vt:lpstr>KEY FINDINGS: RENT COLLECTION DURING COVID 19</vt:lpstr>
      <vt:lpstr>THIS IS HOW IT SHAKED OUT</vt:lpstr>
      <vt:lpstr>THE VIEW FROM LARGE OWNERS</vt:lpstr>
      <vt:lpstr>TRANSIT ORIENTED, 1,000 UNITS, OLDER BUILDINGS</vt:lpstr>
      <vt:lpstr>15,000 UNITS: CANADA WIDE</vt:lpstr>
      <vt:lpstr>CROSS CANADA PORTFOLIO – 5,000 UNITS</vt:lpstr>
      <vt:lpstr>DIVERSIFIED PORTFOLIO ACROSS THE GTA</vt:lpstr>
      <vt:lpstr>ABOUT B &amp; C NEIGHBOURHOODS</vt:lpstr>
      <vt:lpstr>C-BUILDING, C-NEIGHBOURHOOD</vt:lpstr>
      <vt:lpstr>SECONDARY MARKETS, 2,000 UNITS A-QUALITY</vt:lpstr>
      <vt:lpstr>STUDENT HOUSING: 4,000 BEDS</vt:lpstr>
      <vt:lpstr>SMALL BUILDING, CROSS-CANADA SURVEY</vt:lpstr>
      <vt:lpstr>WHO RESPONDED?</vt:lpstr>
      <vt:lpstr>WHO RESPONDED?</vt:lpstr>
      <vt:lpstr>WHO PAID APRIL 1ST? BY GEOGRAPHY</vt:lpstr>
      <vt:lpstr>PRE-1960S BUILDINGS (OLDEST BUILDINGS): 78% PAID</vt:lpstr>
      <vt:lpstr>1960S-1989 BUILDINGS (MIDDLE AGED BUILDINGS): 79% PAID</vt:lpstr>
      <vt:lpstr>1990-2020 (NEWEST BUILDINGS): 87% PAID</vt:lpstr>
      <vt:lpstr>RENTERS WITH LOWEST RENTS WERE MOST AT RISK</vt:lpstr>
      <vt:lpstr>TENANTS IN SMALLEST UNITS IN OLDER BUILDINGS WERE MOST LIKELY NOT TO PAY APRIL 1ST. </vt:lpstr>
      <vt:lpstr>PRE-1960S BUILDINGS:  BACHELORS MOST LIKELY NOT TO PAY APRIL 1ST</vt:lpstr>
      <vt:lpstr>1960-1989 BUILDINGS:  1 BEDS HAD MOST DEFERRALS</vt:lpstr>
      <vt:lpstr>NEW BUILDINGS:  1 AND 2 BED UNITS HAD MOST DEFERRALS</vt:lpstr>
      <vt:lpstr>SURVEY RESPONDENT COMMENTS</vt:lpstr>
      <vt:lpstr>SURVEY RESPONDENT COMMENTS</vt:lpstr>
      <vt:lpstr>PREPARING FOR MAY 1ST </vt:lpstr>
      <vt:lpstr>WATCH OUT FOR OUR COMPREHENSIVE REPORT: TUESDAY APRIL 14TH</vt:lpstr>
      <vt:lpstr>APARTMENT DEVELOPERS UNIVERSITY 2020</vt:lpstr>
      <vt:lpstr>THE PROGRAM</vt:lpstr>
      <vt:lpstr>APARTMENT DEVELOPERS UNIVERSITY 2020</vt:lpstr>
      <vt:lpstr>IT’S THE PERFECT STORM FOR APARTMENT DEVELOPMENT</vt:lpstr>
      <vt:lpstr>24 STAND-ALONE ONLINE MODULES OVER 12 WEEKS</vt:lpstr>
      <vt:lpstr>24 STAND-ALONE ONLINE MODULES OVER 12 WEEKS</vt:lpstr>
      <vt:lpstr>24 STAND-ALONE ONLINE MODULES OVER 12 WEEKS</vt:lpstr>
      <vt:lpstr>24 STAND-ALONE ONLINE MODULES OVER 12 WEEKS</vt:lpstr>
      <vt:lpstr>2 FOR 1 COCKTAILS AFTER EVERY FRIDAY MODULE</vt:lpstr>
      <vt:lpstr>STAY HEALTHY AND STAY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MAXIMIZE YOUR EXPERIENCE IN THIS WEBINAR</dc:title>
  <dc:creator>Sally Turner</dc:creator>
  <cp:lastModifiedBy>J. Yammine</cp:lastModifiedBy>
  <cp:revision>70</cp:revision>
  <dcterms:created xsi:type="dcterms:W3CDTF">2020-04-02T17:37:08Z</dcterms:created>
  <dcterms:modified xsi:type="dcterms:W3CDTF">2020-04-09T15:31:09Z</dcterms:modified>
</cp:coreProperties>
</file>