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70" r:id="rId3"/>
    <p:sldMasterId id="2147483686" r:id="rId4"/>
    <p:sldMasterId id="2147483701" r:id="rId5"/>
  </p:sldMasterIdLst>
  <p:notesMasterIdLst>
    <p:notesMasterId r:id="rId38"/>
  </p:notesMasterIdLst>
  <p:handoutMasterIdLst>
    <p:handoutMasterId r:id="rId39"/>
  </p:handoutMasterIdLst>
  <p:sldIdLst>
    <p:sldId id="781" r:id="rId6"/>
    <p:sldId id="848" r:id="rId7"/>
    <p:sldId id="870" r:id="rId8"/>
    <p:sldId id="873" r:id="rId9"/>
    <p:sldId id="843" r:id="rId10"/>
    <p:sldId id="875" r:id="rId11"/>
    <p:sldId id="851" r:id="rId12"/>
    <p:sldId id="856" r:id="rId13"/>
    <p:sldId id="876" r:id="rId14"/>
    <p:sldId id="849" r:id="rId15"/>
    <p:sldId id="852" r:id="rId16"/>
    <p:sldId id="854" r:id="rId17"/>
    <p:sldId id="879" r:id="rId18"/>
    <p:sldId id="877" r:id="rId19"/>
    <p:sldId id="847" r:id="rId20"/>
    <p:sldId id="850" r:id="rId21"/>
    <p:sldId id="855" r:id="rId22"/>
    <p:sldId id="869" r:id="rId23"/>
    <p:sldId id="865" r:id="rId24"/>
    <p:sldId id="853" r:id="rId25"/>
    <p:sldId id="864" r:id="rId26"/>
    <p:sldId id="857" r:id="rId27"/>
    <p:sldId id="878" r:id="rId28"/>
    <p:sldId id="845" r:id="rId29"/>
    <p:sldId id="846" r:id="rId30"/>
    <p:sldId id="838" r:id="rId31"/>
    <p:sldId id="863" r:id="rId32"/>
    <p:sldId id="844" r:id="rId33"/>
    <p:sldId id="837" r:id="rId34"/>
    <p:sldId id="839" r:id="rId35"/>
    <p:sldId id="868" r:id="rId36"/>
    <p:sldId id="87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F48"/>
    <a:srgbClr val="004A97"/>
    <a:srgbClr val="002868"/>
    <a:srgbClr val="F46C00"/>
    <a:srgbClr val="FFFFFF"/>
    <a:srgbClr val="EE551C"/>
    <a:srgbClr val="F46C24"/>
    <a:srgbClr val="D94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78904" autoAdjust="0"/>
  </p:normalViewPr>
  <p:slideViewPr>
    <p:cSldViewPr snapToGrid="0" snapToObjects="1">
      <p:cViewPr varScale="1">
        <p:scale>
          <a:sx n="89" d="100"/>
          <a:sy n="89" d="100"/>
        </p:scale>
        <p:origin x="142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20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dirty="0"/>
            <a:t>Short Term Actionable 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dirty="0"/>
            <a:t>Short Term Actionable 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accent1"/>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dirty="0"/>
            <a:t>Short Term Actionable 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accent1"/>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dirty="0"/>
            <a:t>Short Term Actionable 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accent1"/>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bg1">
            <a:lumMod val="75000"/>
          </a:schemeClr>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dirty="0"/>
            <a:t>Short Term Actionable 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D6B652-9DFE-4090-9F3B-91CA2012BA16}" type="doc">
      <dgm:prSet loTypeId="urn:diagrams.loki3.com/VaryingWidthList" loCatId="list" qsTypeId="urn:microsoft.com/office/officeart/2005/8/quickstyle/simple1" qsCatId="simple" csTypeId="urn:microsoft.com/office/officeart/2005/8/colors/accent1_2" csCatId="accent1" phldr="1"/>
      <dgm:spPr/>
    </dgm:pt>
    <dgm:pt modelId="{E3ADFA4F-4A61-427F-8556-3C95FFB37784}">
      <dgm:prSet phldrT="[Text]"/>
      <dgm:spPr>
        <a:solidFill>
          <a:schemeClr val="bg1">
            <a:lumMod val="75000"/>
          </a:schemeClr>
        </a:solidFill>
      </dgm:spPr>
      <dgm:t>
        <a:bodyPr/>
        <a:lstStyle/>
        <a:p>
          <a:r>
            <a:rPr lang="en-CA" dirty="0"/>
            <a:t>Top of Waves</a:t>
          </a:r>
          <a:endParaRPr lang="en-US" dirty="0"/>
        </a:p>
      </dgm:t>
    </dgm:pt>
    <dgm:pt modelId="{C56DAFE5-CF0B-439B-8213-BE95E8BCE855}" type="parTrans" cxnId="{824B05A1-15F7-443A-809D-84B2C1126B0F}">
      <dgm:prSet/>
      <dgm:spPr/>
      <dgm:t>
        <a:bodyPr/>
        <a:lstStyle/>
        <a:p>
          <a:endParaRPr lang="en-US"/>
        </a:p>
      </dgm:t>
    </dgm:pt>
    <dgm:pt modelId="{467E68BC-8DE0-4764-8CC1-CC68DF1EB643}" type="sibTrans" cxnId="{824B05A1-15F7-443A-809D-84B2C1126B0F}">
      <dgm:prSet/>
      <dgm:spPr/>
      <dgm:t>
        <a:bodyPr/>
        <a:lstStyle/>
        <a:p>
          <a:endParaRPr lang="en-US"/>
        </a:p>
      </dgm:t>
    </dgm:pt>
    <dgm:pt modelId="{F1398011-4CA8-47AC-90F1-F6C156A7B6FA}">
      <dgm:prSet phldrT="[Text]"/>
      <dgm:spPr>
        <a:solidFill>
          <a:schemeClr val="accent1"/>
        </a:solidFill>
      </dgm:spPr>
      <dgm:t>
        <a:bodyPr/>
        <a:lstStyle/>
        <a:p>
          <a:r>
            <a:rPr lang="en-CA"/>
            <a:t>Short Term Actionable </a:t>
          </a:r>
          <a:r>
            <a:rPr lang="en-CA" dirty="0"/>
            <a:t>Advice</a:t>
          </a:r>
          <a:endParaRPr lang="en-US" dirty="0"/>
        </a:p>
      </dgm:t>
    </dgm:pt>
    <dgm:pt modelId="{80178B14-3887-4085-BE00-3D2C099F6859}" type="parTrans" cxnId="{4B6F4C30-17A9-41DF-AEFD-F66D6F4A9A14}">
      <dgm:prSet/>
      <dgm:spPr/>
      <dgm:t>
        <a:bodyPr/>
        <a:lstStyle/>
        <a:p>
          <a:endParaRPr lang="en-US"/>
        </a:p>
      </dgm:t>
    </dgm:pt>
    <dgm:pt modelId="{FEAE49BD-341C-47EF-8F82-019573D6A8D8}" type="sibTrans" cxnId="{4B6F4C30-17A9-41DF-AEFD-F66D6F4A9A14}">
      <dgm:prSet/>
      <dgm:spPr/>
      <dgm:t>
        <a:bodyPr/>
        <a:lstStyle/>
        <a:p>
          <a:endParaRPr lang="en-US"/>
        </a:p>
      </dgm:t>
    </dgm:pt>
    <dgm:pt modelId="{ADB1CE5F-2B97-4BF4-8602-2DBBD3BA4016}">
      <dgm:prSet phldrT="[Text]"/>
      <dgm:spPr>
        <a:solidFill>
          <a:schemeClr val="bg1">
            <a:lumMod val="75000"/>
          </a:schemeClr>
        </a:solidFill>
      </dgm:spPr>
      <dgm:t>
        <a:bodyPr/>
        <a:lstStyle/>
        <a:p>
          <a:r>
            <a:rPr lang="en-CA" dirty="0"/>
            <a:t>Medium Term</a:t>
          </a:r>
          <a:endParaRPr lang="en-US" dirty="0"/>
        </a:p>
      </dgm:t>
    </dgm:pt>
    <dgm:pt modelId="{FD7A53A2-BF54-4DE7-97F2-E51765D33293}" type="parTrans" cxnId="{32F15D9C-407E-4335-944B-FCD1BC81CACA}">
      <dgm:prSet/>
      <dgm:spPr/>
      <dgm:t>
        <a:bodyPr/>
        <a:lstStyle/>
        <a:p>
          <a:endParaRPr lang="en-US"/>
        </a:p>
      </dgm:t>
    </dgm:pt>
    <dgm:pt modelId="{233A435C-F7B7-4E1C-8BCE-B36726463B53}" type="sibTrans" cxnId="{32F15D9C-407E-4335-944B-FCD1BC81CACA}">
      <dgm:prSet/>
      <dgm:spPr/>
      <dgm:t>
        <a:bodyPr/>
        <a:lstStyle/>
        <a:p>
          <a:endParaRPr lang="en-US"/>
        </a:p>
      </dgm:t>
    </dgm:pt>
    <dgm:pt modelId="{A55028BC-E4AF-440A-8FDE-727F18F90728}">
      <dgm:prSet/>
      <dgm:spPr>
        <a:solidFill>
          <a:schemeClr val="bg1">
            <a:lumMod val="75000"/>
          </a:schemeClr>
        </a:solidFill>
      </dgm:spPr>
      <dgm:t>
        <a:bodyPr/>
        <a:lstStyle/>
        <a:p>
          <a:r>
            <a:rPr lang="en-CA" dirty="0"/>
            <a:t>Long Term</a:t>
          </a:r>
          <a:endParaRPr lang="en-US" dirty="0"/>
        </a:p>
      </dgm:t>
    </dgm:pt>
    <dgm:pt modelId="{529DD93C-558D-44D5-8A12-A5F81A9B2408}" type="parTrans" cxnId="{1D471039-3261-42A1-AAC4-3C7E8FBA2D44}">
      <dgm:prSet/>
      <dgm:spPr/>
      <dgm:t>
        <a:bodyPr/>
        <a:lstStyle/>
        <a:p>
          <a:endParaRPr lang="en-US"/>
        </a:p>
      </dgm:t>
    </dgm:pt>
    <dgm:pt modelId="{E0E6891B-41CF-49EB-B7FE-955EE867760E}" type="sibTrans" cxnId="{1D471039-3261-42A1-AAC4-3C7E8FBA2D44}">
      <dgm:prSet/>
      <dgm:spPr/>
      <dgm:t>
        <a:bodyPr/>
        <a:lstStyle/>
        <a:p>
          <a:endParaRPr lang="en-US"/>
        </a:p>
      </dgm:t>
    </dgm:pt>
    <dgm:pt modelId="{4CA16791-23A8-4238-B00E-ABA4E6DA27C3}" type="pres">
      <dgm:prSet presAssocID="{3CD6B652-9DFE-4090-9F3B-91CA2012BA16}" presName="Name0" presStyleCnt="0">
        <dgm:presLayoutVars>
          <dgm:resizeHandles/>
        </dgm:presLayoutVars>
      </dgm:prSet>
      <dgm:spPr/>
    </dgm:pt>
    <dgm:pt modelId="{C72DB6EA-20A7-43B7-97AF-1F30674C9750}" type="pres">
      <dgm:prSet presAssocID="{E3ADFA4F-4A61-427F-8556-3C95FFB37784}" presName="text" presStyleLbl="node1" presStyleIdx="0" presStyleCnt="4" custScaleX="215223">
        <dgm:presLayoutVars>
          <dgm:bulletEnabled val="1"/>
        </dgm:presLayoutVars>
      </dgm:prSet>
      <dgm:spPr/>
    </dgm:pt>
    <dgm:pt modelId="{220E59E4-246E-47E4-840C-3DB59177907D}" type="pres">
      <dgm:prSet presAssocID="{467E68BC-8DE0-4764-8CC1-CC68DF1EB643}" presName="space" presStyleCnt="0"/>
      <dgm:spPr/>
    </dgm:pt>
    <dgm:pt modelId="{537ADEAD-3A20-480C-87A3-15521C996E4B}" type="pres">
      <dgm:prSet presAssocID="{F1398011-4CA8-47AC-90F1-F6C156A7B6FA}" presName="text" presStyleLbl="node1" presStyleIdx="1" presStyleCnt="4" custScaleX="86348">
        <dgm:presLayoutVars>
          <dgm:bulletEnabled val="1"/>
        </dgm:presLayoutVars>
      </dgm:prSet>
      <dgm:spPr/>
    </dgm:pt>
    <dgm:pt modelId="{9FC4257B-A043-4314-8897-5D58BDB1B159}" type="pres">
      <dgm:prSet presAssocID="{FEAE49BD-341C-47EF-8F82-019573D6A8D8}" presName="space" presStyleCnt="0"/>
      <dgm:spPr/>
    </dgm:pt>
    <dgm:pt modelId="{2845A1CC-EADD-41D0-8101-11FB70910855}" type="pres">
      <dgm:prSet presAssocID="{ADB1CE5F-2B97-4BF4-8602-2DBBD3BA4016}" presName="text" presStyleLbl="node1" presStyleIdx="2" presStyleCnt="4" custScaleX="208090">
        <dgm:presLayoutVars>
          <dgm:bulletEnabled val="1"/>
        </dgm:presLayoutVars>
      </dgm:prSet>
      <dgm:spPr/>
    </dgm:pt>
    <dgm:pt modelId="{691FF043-E458-4086-9D9F-CD39F7832828}" type="pres">
      <dgm:prSet presAssocID="{233A435C-F7B7-4E1C-8BCE-B36726463B53}" presName="space" presStyleCnt="0"/>
      <dgm:spPr/>
    </dgm:pt>
    <dgm:pt modelId="{CE18A249-30CB-4B40-87DD-D93E36F1A701}" type="pres">
      <dgm:prSet presAssocID="{A55028BC-E4AF-440A-8FDE-727F18F90728}" presName="text" presStyleLbl="node1" presStyleIdx="3" presStyleCnt="4" custScaleX="320337">
        <dgm:presLayoutVars>
          <dgm:bulletEnabled val="1"/>
        </dgm:presLayoutVars>
      </dgm:prSet>
      <dgm:spPr/>
    </dgm:pt>
  </dgm:ptLst>
  <dgm:cxnLst>
    <dgm:cxn modelId="{1CB80C13-C750-45A7-A448-28AEE68A32F3}" type="presOf" srcId="{E3ADFA4F-4A61-427F-8556-3C95FFB37784}" destId="{C72DB6EA-20A7-43B7-97AF-1F30674C9750}" srcOrd="0" destOrd="0" presId="urn:diagrams.loki3.com/VaryingWidthList"/>
    <dgm:cxn modelId="{4B6F4C30-17A9-41DF-AEFD-F66D6F4A9A14}" srcId="{3CD6B652-9DFE-4090-9F3B-91CA2012BA16}" destId="{F1398011-4CA8-47AC-90F1-F6C156A7B6FA}" srcOrd="1" destOrd="0" parTransId="{80178B14-3887-4085-BE00-3D2C099F6859}" sibTransId="{FEAE49BD-341C-47EF-8F82-019573D6A8D8}"/>
    <dgm:cxn modelId="{1D471039-3261-42A1-AAC4-3C7E8FBA2D44}" srcId="{3CD6B652-9DFE-4090-9F3B-91CA2012BA16}" destId="{A55028BC-E4AF-440A-8FDE-727F18F90728}" srcOrd="3" destOrd="0" parTransId="{529DD93C-558D-44D5-8A12-A5F81A9B2408}" sibTransId="{E0E6891B-41CF-49EB-B7FE-955EE867760E}"/>
    <dgm:cxn modelId="{13FB2987-5E14-45FC-BADA-892653F54721}" type="presOf" srcId="{3CD6B652-9DFE-4090-9F3B-91CA2012BA16}" destId="{4CA16791-23A8-4238-B00E-ABA4E6DA27C3}" srcOrd="0" destOrd="0" presId="urn:diagrams.loki3.com/VaryingWidthList"/>
    <dgm:cxn modelId="{31C5F489-3859-4954-8E4A-5F63B7039D01}" type="presOf" srcId="{F1398011-4CA8-47AC-90F1-F6C156A7B6FA}" destId="{537ADEAD-3A20-480C-87A3-15521C996E4B}" srcOrd="0" destOrd="0" presId="urn:diagrams.loki3.com/VaryingWidthList"/>
    <dgm:cxn modelId="{32F15D9C-407E-4335-944B-FCD1BC81CACA}" srcId="{3CD6B652-9DFE-4090-9F3B-91CA2012BA16}" destId="{ADB1CE5F-2B97-4BF4-8602-2DBBD3BA4016}" srcOrd="2" destOrd="0" parTransId="{FD7A53A2-BF54-4DE7-97F2-E51765D33293}" sibTransId="{233A435C-F7B7-4E1C-8BCE-B36726463B53}"/>
    <dgm:cxn modelId="{824B05A1-15F7-443A-809D-84B2C1126B0F}" srcId="{3CD6B652-9DFE-4090-9F3B-91CA2012BA16}" destId="{E3ADFA4F-4A61-427F-8556-3C95FFB37784}" srcOrd="0" destOrd="0" parTransId="{C56DAFE5-CF0B-439B-8213-BE95E8BCE855}" sibTransId="{467E68BC-8DE0-4764-8CC1-CC68DF1EB643}"/>
    <dgm:cxn modelId="{E30D58C2-F11B-4A56-A75F-0718031E6A6D}" type="presOf" srcId="{A55028BC-E4AF-440A-8FDE-727F18F90728}" destId="{CE18A249-30CB-4B40-87DD-D93E36F1A701}" srcOrd="0" destOrd="0" presId="urn:diagrams.loki3.com/VaryingWidthList"/>
    <dgm:cxn modelId="{F3BD03FC-1E82-4574-A067-F78C62E0AFD2}" type="presOf" srcId="{ADB1CE5F-2B97-4BF4-8602-2DBBD3BA4016}" destId="{2845A1CC-EADD-41D0-8101-11FB70910855}" srcOrd="0" destOrd="0" presId="urn:diagrams.loki3.com/VaryingWidthList"/>
    <dgm:cxn modelId="{D3C583DC-6AC5-4A05-A392-7AAE1C7EB4D9}" type="presParOf" srcId="{4CA16791-23A8-4238-B00E-ABA4E6DA27C3}" destId="{C72DB6EA-20A7-43B7-97AF-1F30674C9750}" srcOrd="0" destOrd="0" presId="urn:diagrams.loki3.com/VaryingWidthList"/>
    <dgm:cxn modelId="{A695BF80-9F4B-43FB-AB73-60EF91F72DCD}" type="presParOf" srcId="{4CA16791-23A8-4238-B00E-ABA4E6DA27C3}" destId="{220E59E4-246E-47E4-840C-3DB59177907D}" srcOrd="1" destOrd="0" presId="urn:diagrams.loki3.com/VaryingWidthList"/>
    <dgm:cxn modelId="{09D515D7-BC23-4DEF-A66C-65C36B243BEB}" type="presParOf" srcId="{4CA16791-23A8-4238-B00E-ABA4E6DA27C3}" destId="{537ADEAD-3A20-480C-87A3-15521C996E4B}" srcOrd="2" destOrd="0" presId="urn:diagrams.loki3.com/VaryingWidthList"/>
    <dgm:cxn modelId="{F01B1BD7-2285-49D1-8AE8-926BD2C2F3F5}" type="presParOf" srcId="{4CA16791-23A8-4238-B00E-ABA4E6DA27C3}" destId="{9FC4257B-A043-4314-8897-5D58BDB1B159}" srcOrd="3" destOrd="0" presId="urn:diagrams.loki3.com/VaryingWidthList"/>
    <dgm:cxn modelId="{B6A63F52-612B-4CD6-A256-9CBEB9EA1180}" type="presParOf" srcId="{4CA16791-23A8-4238-B00E-ABA4E6DA27C3}" destId="{2845A1CC-EADD-41D0-8101-11FB70910855}" srcOrd="4" destOrd="0" presId="urn:diagrams.loki3.com/VaryingWidthList"/>
    <dgm:cxn modelId="{BFDDEBB7-676A-4A11-82CD-8A60A7F5EABA}" type="presParOf" srcId="{4CA16791-23A8-4238-B00E-ABA4E6DA27C3}" destId="{691FF043-E458-4086-9D9F-CD39F7832828}" srcOrd="5" destOrd="0" presId="urn:diagrams.loki3.com/VaryingWidthList"/>
    <dgm:cxn modelId="{7C12A8DD-B91D-4BC7-9436-D5AD8B16173A}" type="presParOf" srcId="{4CA16791-23A8-4238-B00E-ABA4E6DA27C3}" destId="{CE18A249-30CB-4B40-87DD-D93E36F1A701}" srcOrd="6" destOrd="0" presId="urn:diagrams.loki3.com/VaryingWidth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Short Term Actionable 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Short Term Actionable 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Short Term Actionable 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Short Term Actionable 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Short Term Actionable 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6EA-20A7-43B7-97AF-1F30674C9750}">
      <dsp:nvSpPr>
        <dsp:cNvPr id="0" name=""/>
        <dsp:cNvSpPr/>
      </dsp:nvSpPr>
      <dsp:spPr>
        <a:xfrm>
          <a:off x="182877" y="1657"/>
          <a:ext cx="2227558"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Top of Waves</a:t>
          </a:r>
          <a:endParaRPr lang="en-US" sz="2000" kern="1200" dirty="0"/>
        </a:p>
      </dsp:txBody>
      <dsp:txXfrm>
        <a:off x="182877" y="1657"/>
        <a:ext cx="2227558" cy="796991"/>
      </dsp:txXfrm>
    </dsp:sp>
    <dsp:sp modelId="{537ADEAD-3A20-480C-87A3-15521C996E4B}">
      <dsp:nvSpPr>
        <dsp:cNvPr id="0" name=""/>
        <dsp:cNvSpPr/>
      </dsp:nvSpPr>
      <dsp:spPr>
        <a:xfrm>
          <a:off x="169815" y="838498"/>
          <a:ext cx="2253682" cy="7969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a:t>Short Term Actionable </a:t>
          </a:r>
          <a:r>
            <a:rPr lang="en-CA" sz="2000" kern="1200" dirty="0"/>
            <a:t>Advice</a:t>
          </a:r>
          <a:endParaRPr lang="en-US" sz="2000" kern="1200" dirty="0"/>
        </a:p>
      </dsp:txBody>
      <dsp:txXfrm>
        <a:off x="169815" y="838498"/>
        <a:ext cx="2253682" cy="796991"/>
      </dsp:txXfrm>
    </dsp:sp>
    <dsp:sp modelId="{2845A1CC-EADD-41D0-8101-11FB70910855}">
      <dsp:nvSpPr>
        <dsp:cNvPr id="0" name=""/>
        <dsp:cNvSpPr/>
      </dsp:nvSpPr>
      <dsp:spPr>
        <a:xfrm>
          <a:off x="172970" y="1675339"/>
          <a:ext cx="2247372"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Medium Term</a:t>
          </a:r>
          <a:endParaRPr lang="en-US" sz="2000" kern="1200" dirty="0"/>
        </a:p>
      </dsp:txBody>
      <dsp:txXfrm>
        <a:off x="172970" y="1675339"/>
        <a:ext cx="2247372" cy="796991"/>
      </dsp:txXfrm>
    </dsp:sp>
    <dsp:sp modelId="{CE18A249-30CB-4B40-87DD-D93E36F1A701}">
      <dsp:nvSpPr>
        <dsp:cNvPr id="0" name=""/>
        <dsp:cNvSpPr/>
      </dsp:nvSpPr>
      <dsp:spPr>
        <a:xfrm>
          <a:off x="143443" y="2512180"/>
          <a:ext cx="2306426" cy="796991"/>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CA" sz="2000" kern="1200" dirty="0"/>
            <a:t>Long Term</a:t>
          </a:r>
          <a:endParaRPr lang="en-US" sz="2000" kern="1200" dirty="0"/>
        </a:p>
      </dsp:txBody>
      <dsp:txXfrm>
        <a:off x="143443" y="2512180"/>
        <a:ext cx="2306426" cy="796991"/>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8154" cy="464975"/>
          </a:xfrm>
          <a:prstGeom prst="rect">
            <a:avLst/>
          </a:prstGeom>
        </p:spPr>
        <p:txBody>
          <a:bodyPr vert="horz" lIns="96220" tIns="48109" rIns="96220" bIns="48109" rtlCol="0"/>
          <a:lstStyle>
            <a:lvl1pPr algn="l">
              <a:defRPr sz="1200"/>
            </a:lvl1pPr>
          </a:lstStyle>
          <a:p>
            <a:endParaRPr lang="en-US" dirty="0">
              <a:latin typeface="Tahoma"/>
            </a:endParaRPr>
          </a:p>
        </p:txBody>
      </p:sp>
      <p:sp>
        <p:nvSpPr>
          <p:cNvPr id="3" name="Date Placeholder 2"/>
          <p:cNvSpPr>
            <a:spLocks noGrp="1"/>
          </p:cNvSpPr>
          <p:nvPr>
            <p:ph type="dt" sz="quarter" idx="1"/>
          </p:nvPr>
        </p:nvSpPr>
        <p:spPr>
          <a:xfrm>
            <a:off x="3970674" y="5"/>
            <a:ext cx="3038154" cy="464975"/>
          </a:xfrm>
          <a:prstGeom prst="rect">
            <a:avLst/>
          </a:prstGeom>
        </p:spPr>
        <p:txBody>
          <a:bodyPr vert="horz" lIns="96220" tIns="48109" rIns="96220" bIns="48109" rtlCol="0"/>
          <a:lstStyle>
            <a:lvl1pPr algn="r">
              <a:defRPr sz="1200"/>
            </a:lvl1pPr>
          </a:lstStyle>
          <a:p>
            <a:fld id="{BB040EC6-A33E-4D4F-8778-5D964F993E92}" type="datetimeFigureOut">
              <a:rPr lang="en-US" smtClean="0">
                <a:latin typeface="Tahoma"/>
              </a:rPr>
              <a:pPr/>
              <a:t>3/26/20</a:t>
            </a:fld>
            <a:endParaRPr lang="en-US" dirty="0">
              <a:latin typeface="Tahoma"/>
            </a:endParaRPr>
          </a:p>
        </p:txBody>
      </p:sp>
      <p:sp>
        <p:nvSpPr>
          <p:cNvPr id="4" name="Footer Placeholder 3"/>
          <p:cNvSpPr>
            <a:spLocks noGrp="1"/>
          </p:cNvSpPr>
          <p:nvPr>
            <p:ph type="ftr" sz="quarter" idx="2"/>
          </p:nvPr>
        </p:nvSpPr>
        <p:spPr>
          <a:xfrm>
            <a:off x="0" y="8829850"/>
            <a:ext cx="3038154" cy="464975"/>
          </a:xfrm>
          <a:prstGeom prst="rect">
            <a:avLst/>
          </a:prstGeom>
        </p:spPr>
        <p:txBody>
          <a:bodyPr vert="horz" lIns="96220" tIns="48109" rIns="96220" bIns="48109" rtlCol="0" anchor="b"/>
          <a:lstStyle>
            <a:lvl1pPr algn="l">
              <a:defRPr sz="1200"/>
            </a:lvl1pPr>
          </a:lstStyle>
          <a:p>
            <a:endParaRPr lang="en-US" dirty="0">
              <a:latin typeface="Tahoma"/>
            </a:endParaRPr>
          </a:p>
        </p:txBody>
      </p:sp>
      <p:sp>
        <p:nvSpPr>
          <p:cNvPr id="5" name="Slide Number Placeholder 4"/>
          <p:cNvSpPr>
            <a:spLocks noGrp="1"/>
          </p:cNvSpPr>
          <p:nvPr>
            <p:ph type="sldNum" sz="quarter" idx="3"/>
          </p:nvPr>
        </p:nvSpPr>
        <p:spPr>
          <a:xfrm>
            <a:off x="3970674" y="8829850"/>
            <a:ext cx="3038154" cy="464975"/>
          </a:xfrm>
          <a:prstGeom prst="rect">
            <a:avLst/>
          </a:prstGeom>
        </p:spPr>
        <p:txBody>
          <a:bodyPr vert="horz" lIns="96220" tIns="48109" rIns="96220" bIns="48109" rtlCol="0" anchor="b"/>
          <a:lstStyle>
            <a:lvl1pPr algn="r">
              <a:defRPr sz="1200"/>
            </a:lvl1pPr>
          </a:lstStyle>
          <a:p>
            <a:fld id="{94331391-B5D2-4ACF-8747-1EEE01DE3E2C}" type="slidenum">
              <a:rPr lang="en-US" smtClean="0">
                <a:latin typeface="Tahoma"/>
              </a:rPr>
              <a:pPr/>
              <a:t>‹#›</a:t>
            </a:fld>
            <a:endParaRPr lang="en-US" dirty="0">
              <a:latin typeface="Tahoma"/>
            </a:endParaRPr>
          </a:p>
        </p:txBody>
      </p:sp>
    </p:spTree>
    <p:extLst>
      <p:ext uri="{BB962C8B-B14F-4D97-AF65-F5344CB8AC3E}">
        <p14:creationId xmlns:p14="http://schemas.microsoft.com/office/powerpoint/2010/main" val="91803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1" cy="464820"/>
          </a:xfrm>
          <a:prstGeom prst="rect">
            <a:avLst/>
          </a:prstGeom>
        </p:spPr>
        <p:txBody>
          <a:bodyPr vert="horz" lIns="98839" tIns="49419" rIns="98839" bIns="49419" rtlCol="0"/>
          <a:lstStyle>
            <a:lvl1pPr algn="l">
              <a:defRPr sz="1200">
                <a:latin typeface="Tahoma"/>
              </a:defRPr>
            </a:lvl1pPr>
          </a:lstStyle>
          <a:p>
            <a:endParaRPr lang="en-US" dirty="0"/>
          </a:p>
        </p:txBody>
      </p:sp>
      <p:sp>
        <p:nvSpPr>
          <p:cNvPr id="3" name="Date Placeholder 2"/>
          <p:cNvSpPr>
            <a:spLocks noGrp="1"/>
          </p:cNvSpPr>
          <p:nvPr>
            <p:ph type="dt" idx="1"/>
          </p:nvPr>
        </p:nvSpPr>
        <p:spPr>
          <a:xfrm>
            <a:off x="3970941" y="0"/>
            <a:ext cx="3037841" cy="464820"/>
          </a:xfrm>
          <a:prstGeom prst="rect">
            <a:avLst/>
          </a:prstGeom>
        </p:spPr>
        <p:txBody>
          <a:bodyPr vert="horz" lIns="98839" tIns="49419" rIns="98839" bIns="49419" rtlCol="0"/>
          <a:lstStyle>
            <a:lvl1pPr algn="r">
              <a:defRPr sz="1200">
                <a:latin typeface="Tahoma"/>
              </a:defRPr>
            </a:lvl1pPr>
          </a:lstStyle>
          <a:p>
            <a:fld id="{5FCF16C3-0A01-CC4D-A873-D7BD8F5481CA}" type="datetimeFigureOut">
              <a:rPr lang="en-US" smtClean="0"/>
              <a:pPr/>
              <a:t>3/26/20</a:t>
            </a:fld>
            <a:endParaRPr lang="en-US" dirty="0"/>
          </a:p>
        </p:txBody>
      </p:sp>
      <p:sp>
        <p:nvSpPr>
          <p:cNvPr id="4" name="Slide Image Placeholder 3"/>
          <p:cNvSpPr>
            <a:spLocks noGrp="1" noRot="1" noChangeAspect="1"/>
          </p:cNvSpPr>
          <p:nvPr>
            <p:ph type="sldImg" idx="2"/>
          </p:nvPr>
        </p:nvSpPr>
        <p:spPr>
          <a:xfrm>
            <a:off x="406400" y="693738"/>
            <a:ext cx="6199188" cy="3487737"/>
          </a:xfrm>
          <a:prstGeom prst="rect">
            <a:avLst/>
          </a:prstGeom>
          <a:noFill/>
          <a:ln w="12700">
            <a:solidFill>
              <a:prstClr val="black"/>
            </a:solidFill>
          </a:ln>
        </p:spPr>
        <p:txBody>
          <a:bodyPr vert="horz" lIns="98839" tIns="49419" rIns="98839" bIns="49419" rtlCol="0" anchor="ctr"/>
          <a:lstStyle/>
          <a:p>
            <a:endParaRPr lang="en-US" dirty="0"/>
          </a:p>
        </p:txBody>
      </p:sp>
      <p:sp>
        <p:nvSpPr>
          <p:cNvPr id="5" name="Notes Placeholder 4"/>
          <p:cNvSpPr>
            <a:spLocks noGrp="1"/>
          </p:cNvSpPr>
          <p:nvPr>
            <p:ph type="body" sz="quarter" idx="3"/>
          </p:nvPr>
        </p:nvSpPr>
        <p:spPr>
          <a:xfrm>
            <a:off x="701045" y="4415791"/>
            <a:ext cx="5608319" cy="4183380"/>
          </a:xfrm>
          <a:prstGeom prst="rect">
            <a:avLst/>
          </a:prstGeom>
        </p:spPr>
        <p:txBody>
          <a:bodyPr vert="horz" lIns="98839" tIns="49419" rIns="98839" bIns="4941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8829969"/>
            <a:ext cx="3037841" cy="464820"/>
          </a:xfrm>
          <a:prstGeom prst="rect">
            <a:avLst/>
          </a:prstGeom>
        </p:spPr>
        <p:txBody>
          <a:bodyPr vert="horz" lIns="98839" tIns="49419" rIns="98839" bIns="49419" rtlCol="0" anchor="b"/>
          <a:lstStyle>
            <a:lvl1pPr algn="l">
              <a:defRPr sz="1200">
                <a:latin typeface="Tahoma"/>
              </a:defRPr>
            </a:lvl1pPr>
          </a:lstStyle>
          <a:p>
            <a:endParaRPr lang="en-US" dirty="0"/>
          </a:p>
        </p:txBody>
      </p:sp>
      <p:sp>
        <p:nvSpPr>
          <p:cNvPr id="7" name="Slide Number Placeholder 6"/>
          <p:cNvSpPr>
            <a:spLocks noGrp="1"/>
          </p:cNvSpPr>
          <p:nvPr>
            <p:ph type="sldNum" sz="quarter" idx="5"/>
          </p:nvPr>
        </p:nvSpPr>
        <p:spPr>
          <a:xfrm>
            <a:off x="3970941" y="8829969"/>
            <a:ext cx="3037841" cy="464820"/>
          </a:xfrm>
          <a:prstGeom prst="rect">
            <a:avLst/>
          </a:prstGeom>
        </p:spPr>
        <p:txBody>
          <a:bodyPr vert="horz" lIns="98839" tIns="49419" rIns="98839" bIns="49419" rtlCol="0" anchor="b"/>
          <a:lstStyle>
            <a:lvl1pPr algn="r">
              <a:defRPr sz="1200">
                <a:latin typeface="Tahoma"/>
              </a:defRPr>
            </a:lvl1pPr>
          </a:lstStyle>
          <a:p>
            <a:fld id="{C256D97B-D578-4E47-9502-D1473019D735}" type="slidenum">
              <a:rPr lang="en-US" smtClean="0"/>
              <a:pPr/>
              <a:t>‹#›</a:t>
            </a:fld>
            <a:endParaRPr lang="en-US" dirty="0"/>
          </a:p>
        </p:txBody>
      </p:sp>
    </p:spTree>
    <p:extLst>
      <p:ext uri="{BB962C8B-B14F-4D97-AF65-F5344CB8AC3E}">
        <p14:creationId xmlns:p14="http://schemas.microsoft.com/office/powerpoint/2010/main" val="16853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ahoma"/>
        <a:ea typeface="+mn-ea"/>
        <a:cs typeface="+mn-cs"/>
      </a:defRPr>
    </a:lvl1pPr>
    <a:lvl2pPr marL="457200" algn="l" defTabSz="457200" rtl="0" eaLnBrk="1" latinLnBrk="0" hangingPunct="1">
      <a:defRPr sz="1200" kern="1200">
        <a:solidFill>
          <a:schemeClr val="tx1"/>
        </a:solidFill>
        <a:latin typeface="Tahoma"/>
        <a:ea typeface="+mn-ea"/>
        <a:cs typeface="+mn-cs"/>
      </a:defRPr>
    </a:lvl2pPr>
    <a:lvl3pPr marL="914400" algn="l" defTabSz="457200" rtl="0" eaLnBrk="1" latinLnBrk="0" hangingPunct="1">
      <a:defRPr sz="1200" kern="1200">
        <a:solidFill>
          <a:schemeClr val="tx1"/>
        </a:solidFill>
        <a:latin typeface="Tahoma"/>
        <a:ea typeface="+mn-ea"/>
        <a:cs typeface="+mn-cs"/>
      </a:defRPr>
    </a:lvl3pPr>
    <a:lvl4pPr marL="1371600" algn="l" defTabSz="457200" rtl="0" eaLnBrk="1" latinLnBrk="0" hangingPunct="1">
      <a:defRPr sz="1200" kern="1200">
        <a:solidFill>
          <a:schemeClr val="tx1"/>
        </a:solidFill>
        <a:latin typeface="Tahoma"/>
        <a:ea typeface="+mn-ea"/>
        <a:cs typeface="+mn-cs"/>
      </a:defRPr>
    </a:lvl4pPr>
    <a:lvl5pPr marL="1828800" algn="l" defTabSz="457200" rtl="0" eaLnBrk="1" latinLnBrk="0" hangingPunct="1">
      <a:defRPr sz="1200" kern="1200">
        <a:solidFill>
          <a:schemeClr val="tx1"/>
        </a:solidFill>
        <a:latin typeface="Tahom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Everyone has to live somewhere.</a:t>
            </a:r>
          </a:p>
        </p:txBody>
      </p:sp>
      <p:sp>
        <p:nvSpPr>
          <p:cNvPr id="4" name="Slide Number Placeholder 3"/>
          <p:cNvSpPr>
            <a:spLocks noGrp="1"/>
          </p:cNvSpPr>
          <p:nvPr>
            <p:ph type="sldNum" sz="quarter" idx="5"/>
          </p:nvPr>
        </p:nvSpPr>
        <p:spPr/>
        <p:txBody>
          <a:bodyPr/>
          <a:lstStyle/>
          <a:p>
            <a:fld id="{C256D97B-D578-4E47-9502-D1473019D735}" type="slidenum">
              <a:rPr lang="en-US" smtClean="0"/>
              <a:pPr/>
              <a:t>2</a:t>
            </a:fld>
            <a:endParaRPr lang="en-US" dirty="0"/>
          </a:p>
        </p:txBody>
      </p:sp>
    </p:spTree>
    <p:extLst>
      <p:ext uri="{BB962C8B-B14F-4D97-AF65-F5344CB8AC3E}">
        <p14:creationId xmlns:p14="http://schemas.microsoft.com/office/powerpoint/2010/main" val="326272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might be an opportunity for mortgage lenders.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13</a:t>
            </a:fld>
            <a:endParaRPr lang="en-US" dirty="0"/>
          </a:p>
        </p:txBody>
      </p:sp>
    </p:spTree>
    <p:extLst>
      <p:ext uri="{BB962C8B-B14F-4D97-AF65-F5344CB8AC3E}">
        <p14:creationId xmlns:p14="http://schemas.microsoft.com/office/powerpoint/2010/main" val="400895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article in Forbes magazine was advice to leaders on how to communicate. Here’s what it says (next slide).</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14</a:t>
            </a:fld>
            <a:endParaRPr lang="en-US" dirty="0"/>
          </a:p>
        </p:txBody>
      </p:sp>
    </p:spTree>
    <p:extLst>
      <p:ext uri="{BB962C8B-B14F-4D97-AF65-F5344CB8AC3E}">
        <p14:creationId xmlns:p14="http://schemas.microsoft.com/office/powerpoint/2010/main" val="173214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I’m not going to tell you anything today that’s not on point.</a:t>
            </a:r>
          </a:p>
          <a:p>
            <a:r>
              <a:rPr lang="en-CA" dirty="0"/>
              <a:t>2. We have good and bad news for you today</a:t>
            </a:r>
          </a:p>
          <a:p>
            <a:r>
              <a:rPr lang="en-CA" dirty="0"/>
              <a:t>3. I’m communicating with you every day – I do daily videos check our my </a:t>
            </a:r>
            <a:r>
              <a:rPr lang="en-CA" dirty="0" err="1"/>
              <a:t>linkedin</a:t>
            </a:r>
            <a:r>
              <a:rPr lang="en-CA" dirty="0"/>
              <a:t>. We’re going to tell you what you need to be communicating with your team.</a:t>
            </a:r>
          </a:p>
          <a:p>
            <a:r>
              <a:rPr lang="en-CA" dirty="0"/>
              <a:t>4. We are here today to be compassionate to your current situation, and to provide good and actionable advice</a:t>
            </a:r>
          </a:p>
          <a:p>
            <a:r>
              <a:rPr lang="en-CA" dirty="0"/>
              <a:t>5. We can provide trustworthy advice.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15</a:t>
            </a:fld>
            <a:endParaRPr lang="en-US" dirty="0"/>
          </a:p>
        </p:txBody>
      </p:sp>
    </p:spTree>
    <p:extLst>
      <p:ext uri="{BB962C8B-B14F-4D97-AF65-F5344CB8AC3E}">
        <p14:creationId xmlns:p14="http://schemas.microsoft.com/office/powerpoint/2010/main" val="371247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Tell the Ottawa Story.</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17</a:t>
            </a:fld>
            <a:endParaRPr lang="en-US" dirty="0"/>
          </a:p>
        </p:txBody>
      </p:sp>
    </p:spTree>
    <p:extLst>
      <p:ext uri="{BB962C8B-B14F-4D97-AF65-F5344CB8AC3E}">
        <p14:creationId xmlns:p14="http://schemas.microsoft.com/office/powerpoint/2010/main" val="288009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There’ll be peaks and troughs in rents </a:t>
            </a:r>
            <a:r>
              <a:rPr lang="en-CA" b="1" dirty="0"/>
              <a:t>but not the same in values.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Luxury demand will drop off and there’ll be stress in B and C quality buildings – </a:t>
            </a:r>
            <a:r>
              <a:rPr lang="en-CA" dirty="0">
                <a:solidFill>
                  <a:srgbClr val="FF0000"/>
                </a:solidFill>
              </a:rPr>
              <a:t>B-quality buildings are likely best positioned.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19</a:t>
            </a:fld>
            <a:endParaRPr lang="en-US" dirty="0"/>
          </a:p>
        </p:txBody>
      </p:sp>
    </p:spTree>
    <p:extLst>
      <p:ext uri="{BB962C8B-B14F-4D97-AF65-F5344CB8AC3E}">
        <p14:creationId xmlns:p14="http://schemas.microsoft.com/office/powerpoint/2010/main" val="86859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and relationships are more important now than they were before. Relationships are always important, but more important now than ever.</a:t>
            </a:r>
          </a:p>
        </p:txBody>
      </p:sp>
      <p:sp>
        <p:nvSpPr>
          <p:cNvPr id="4" name="Slide Number Placeholder 3"/>
          <p:cNvSpPr>
            <a:spLocks noGrp="1"/>
          </p:cNvSpPr>
          <p:nvPr>
            <p:ph type="sldNum" sz="quarter" idx="5"/>
          </p:nvPr>
        </p:nvSpPr>
        <p:spPr/>
        <p:txBody>
          <a:bodyPr/>
          <a:lstStyle/>
          <a:p>
            <a:fld id="{C256D97B-D578-4E47-9502-D1473019D735}" type="slidenum">
              <a:rPr lang="en-US" smtClean="0"/>
              <a:pPr/>
              <a:t>20</a:t>
            </a:fld>
            <a:endParaRPr lang="en-US" dirty="0"/>
          </a:p>
        </p:txBody>
      </p:sp>
    </p:spTree>
    <p:extLst>
      <p:ext uri="{BB962C8B-B14F-4D97-AF65-F5344CB8AC3E}">
        <p14:creationId xmlns:p14="http://schemas.microsoft.com/office/powerpoint/2010/main" val="145698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There’s anecdotal evidence that 50% of recent deals tried to be repriced, but only managed less than 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Message: There’s not a lot of product in the marketplace – few sellers are distressed.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r>
              <a:rPr lang="en-CA" dirty="0"/>
              <a:t>We have 1 deal where the APS was signed Thursday last week, they kept the price the same but asked more time for due diligence which is reasonable, and also inserted a financing clause that wasn’t there before.</a:t>
            </a:r>
          </a:p>
          <a:p>
            <a:r>
              <a:rPr lang="en-CA" dirty="0"/>
              <a:t>These are rational asks.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21</a:t>
            </a:fld>
            <a:endParaRPr lang="en-US" dirty="0"/>
          </a:p>
        </p:txBody>
      </p:sp>
    </p:spTree>
    <p:extLst>
      <p:ext uri="{BB962C8B-B14F-4D97-AF65-F5344CB8AC3E}">
        <p14:creationId xmlns:p14="http://schemas.microsoft.com/office/powerpoint/2010/main" val="3112009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we’re doing: If our work runs out, we’ll build a stronger company with stronger standard operating practices.</a:t>
            </a:r>
          </a:p>
          <a:p>
            <a:endParaRPr lang="en-CA" dirty="0"/>
          </a:p>
          <a:p>
            <a:r>
              <a:rPr lang="en-CA" dirty="0"/>
              <a:t>I have made it a point to call all my clients and have meaningful discussions with them and give them advice that I know is correct.</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22</a:t>
            </a:fld>
            <a:endParaRPr lang="en-US" dirty="0"/>
          </a:p>
        </p:txBody>
      </p:sp>
    </p:spTree>
    <p:extLst>
      <p:ext uri="{BB962C8B-B14F-4D97-AF65-F5344CB8AC3E}">
        <p14:creationId xmlns:p14="http://schemas.microsoft.com/office/powerpoint/2010/main" val="289627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that they sell their $10M in apartment building to buy $10M in RBC stock, which may go up to $15M again.</a:t>
            </a:r>
          </a:p>
        </p:txBody>
      </p:sp>
      <p:sp>
        <p:nvSpPr>
          <p:cNvPr id="4" name="Slide Number Placeholder 3"/>
          <p:cNvSpPr>
            <a:spLocks noGrp="1"/>
          </p:cNvSpPr>
          <p:nvPr>
            <p:ph type="sldNum" sz="quarter" idx="5"/>
          </p:nvPr>
        </p:nvSpPr>
        <p:spPr/>
        <p:txBody>
          <a:bodyPr/>
          <a:lstStyle/>
          <a:p>
            <a:fld id="{C256D97B-D578-4E47-9502-D1473019D735}" type="slidenum">
              <a:rPr lang="en-US" smtClean="0"/>
              <a:pPr/>
              <a:t>23</a:t>
            </a:fld>
            <a:endParaRPr lang="en-US" dirty="0"/>
          </a:p>
        </p:txBody>
      </p:sp>
    </p:spTree>
    <p:extLst>
      <p:ext uri="{BB962C8B-B14F-4D97-AF65-F5344CB8AC3E}">
        <p14:creationId xmlns:p14="http://schemas.microsoft.com/office/powerpoint/2010/main" val="2139441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Sale that occurs tomorrow, happened 6 months ago in another world.</a:t>
            </a:r>
          </a:p>
          <a:p>
            <a:endParaRPr lang="en-CA" dirty="0"/>
          </a:p>
          <a:p>
            <a:r>
              <a:rPr lang="en-CA" dirty="0"/>
              <a:t>Some landlords may think that because interest rates have gone down, cap rates will go down. Cap rates are an indication of the future. And if the future is not clear, cap rates go up but the interest rate reduction may offset that and things will be the same. </a:t>
            </a:r>
          </a:p>
          <a:p>
            <a:endParaRPr lang="en-CA"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24</a:t>
            </a:fld>
            <a:endParaRPr lang="en-US" dirty="0"/>
          </a:p>
        </p:txBody>
      </p:sp>
    </p:spTree>
    <p:extLst>
      <p:ext uri="{BB962C8B-B14F-4D97-AF65-F5344CB8AC3E}">
        <p14:creationId xmlns:p14="http://schemas.microsoft.com/office/powerpoint/2010/main" val="8961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talk about deal flow: You can see clearly for 2020 that there’s been a decline in real estate activity in the Asia Pacific, where COVID has been an issue for the last 8 weeks.</a:t>
            </a:r>
          </a:p>
          <a:p>
            <a:r>
              <a:rPr lang="en-CA" dirty="0"/>
              <a:t>You haven’t seen that in Europe and the Americas  because this thing is just upon us and </a:t>
            </a:r>
            <a:r>
              <a:rPr lang="en-CA" b="1" dirty="0"/>
              <a:t>real estate has a lag time.</a:t>
            </a:r>
            <a:r>
              <a:rPr lang="en-CA" b="0" dirty="0"/>
              <a:t> BUT, it would only seem logical that the deal flow is going to get affected with people just not wanting to make a decision. </a:t>
            </a:r>
          </a:p>
          <a:p>
            <a:r>
              <a:rPr lang="en-CA" b="0" dirty="0"/>
              <a:t>1 conclusion is fairly obvious: deal flow will drop off, and deals are going to get cancelled, postponed etc. </a:t>
            </a:r>
          </a:p>
          <a:p>
            <a:r>
              <a:rPr lang="en-CA" b="0" dirty="0"/>
              <a:t>Lenders are going to take a ‘wait and see’ approach as well.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a:t>
            </a:fld>
            <a:endParaRPr lang="en-US" dirty="0"/>
          </a:p>
        </p:txBody>
      </p:sp>
    </p:spTree>
    <p:extLst>
      <p:ext uri="{BB962C8B-B14F-4D97-AF65-F5344CB8AC3E}">
        <p14:creationId xmlns:p14="http://schemas.microsoft.com/office/powerpoint/2010/main" val="57963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years 1.6% 10 years around 2%.</a:t>
            </a:r>
          </a:p>
          <a:p>
            <a:endParaRPr lang="en-CA" dirty="0"/>
          </a:p>
          <a:p>
            <a:r>
              <a:rPr lang="en-CA" dirty="0"/>
              <a:t>Refinancing on an existing building or take out financing on a recently leased up building could be a wonderful opportunity.</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26</a:t>
            </a:fld>
            <a:endParaRPr lang="en-US" dirty="0"/>
          </a:p>
        </p:txBody>
      </p:sp>
    </p:spTree>
    <p:extLst>
      <p:ext uri="{BB962C8B-B14F-4D97-AF65-F5344CB8AC3E}">
        <p14:creationId xmlns:p14="http://schemas.microsoft.com/office/powerpoint/2010/main" val="307987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take advantage of extraordinarily low interest rates, we’ll talk to our lenders next week about SHOULD people be hedging to lock in the lower interest rate now.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27</a:t>
            </a:fld>
            <a:endParaRPr lang="en-US" dirty="0"/>
          </a:p>
        </p:txBody>
      </p:sp>
    </p:spTree>
    <p:extLst>
      <p:ext uri="{BB962C8B-B14F-4D97-AF65-F5344CB8AC3E}">
        <p14:creationId xmlns:p14="http://schemas.microsoft.com/office/powerpoint/2010/main" val="420708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future is no longer as clear, so that might affect cap rates.</a:t>
            </a:r>
          </a:p>
          <a:p>
            <a:r>
              <a:rPr lang="en-CA" dirty="0"/>
              <a:t>BUT, the revenue stream is not as clear as it used to be.  Offsetting this is the decrease in interest rates – the spread is going to be extraordinary.</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28</a:t>
            </a:fld>
            <a:endParaRPr lang="en-US" dirty="0"/>
          </a:p>
        </p:txBody>
      </p:sp>
    </p:spTree>
    <p:extLst>
      <p:ext uri="{BB962C8B-B14F-4D97-AF65-F5344CB8AC3E}">
        <p14:creationId xmlns:p14="http://schemas.microsoft.com/office/powerpoint/2010/main" val="75129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They’re not looking for bravado. They’re looking for practical advice and nobody knows for sure, but you can rely on your amortized knowledge and experience to make reasonable guesses. </a:t>
            </a:r>
          </a:p>
          <a:p>
            <a:endParaRPr lang="en-CA" dirty="0"/>
          </a:p>
          <a:p>
            <a:r>
              <a:rPr lang="en-CA" dirty="0"/>
              <a:t>There’s a disconnect between your front line staff and the head office. And the bigger your company is the bigger that disconnect is.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29</a:t>
            </a:fld>
            <a:endParaRPr lang="en-US" dirty="0"/>
          </a:p>
        </p:txBody>
      </p:sp>
    </p:spTree>
    <p:extLst>
      <p:ext uri="{BB962C8B-B14F-4D97-AF65-F5344CB8AC3E}">
        <p14:creationId xmlns:p14="http://schemas.microsoft.com/office/powerpoint/2010/main" val="213779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solidFill>
                  <a:srgbClr val="FF0000"/>
                </a:solidFill>
              </a:rPr>
              <a:t>Talk about two families on a road trip;.</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30</a:t>
            </a:fld>
            <a:endParaRPr lang="en-US" dirty="0"/>
          </a:p>
        </p:txBody>
      </p:sp>
    </p:spTree>
    <p:extLst>
      <p:ext uri="{BB962C8B-B14F-4D97-AF65-F5344CB8AC3E}">
        <p14:creationId xmlns:p14="http://schemas.microsoft.com/office/powerpoint/2010/main" val="2968654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few lenders have contacted us wanting our opinions on how strong a particular building is in terms of its resident profile.</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31</a:t>
            </a:fld>
            <a:endParaRPr lang="en-US" dirty="0"/>
          </a:p>
        </p:txBody>
      </p:sp>
    </p:spTree>
    <p:extLst>
      <p:ext uri="{BB962C8B-B14F-4D97-AF65-F5344CB8AC3E}">
        <p14:creationId xmlns:p14="http://schemas.microsoft.com/office/powerpoint/2010/main" val="223267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MORAL HAZARD – Tenants are going to get an extension on paying you rent, should your lender give you an extension on paying your mortgage?</a:t>
            </a:r>
          </a:p>
          <a:p>
            <a:endParaRPr lang="en-CA" dirty="0"/>
          </a:p>
          <a:p>
            <a:r>
              <a:rPr lang="en-CA" dirty="0"/>
              <a:t>Your lenders is going to want to see the quality of your tenant base which they assume is good, but if it’s full of students and </a:t>
            </a:r>
            <a:r>
              <a:rPr lang="en-CA" dirty="0" err="1"/>
              <a:t>roomates</a:t>
            </a:r>
            <a:r>
              <a:rPr lang="en-CA" dirty="0"/>
              <a:t> you may have a problem, or if it’s full of little old ladies, you’re likely not to have a problem.</a:t>
            </a:r>
          </a:p>
          <a:p>
            <a:endParaRPr lang="en-CA" b="1" dirty="0"/>
          </a:p>
          <a:p>
            <a:r>
              <a:rPr lang="en-CA" b="1" dirty="0"/>
              <a:t>Showing a good resident profile might be helpful in calming your lender. This has to be done at the site level, and it’s tricky work.</a:t>
            </a:r>
            <a:endParaRPr lang="en-US" b="1"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4</a:t>
            </a:fld>
            <a:endParaRPr lang="en-US" dirty="0"/>
          </a:p>
        </p:txBody>
      </p:sp>
    </p:spTree>
    <p:extLst>
      <p:ext uri="{BB962C8B-B14F-4D97-AF65-F5344CB8AC3E}">
        <p14:creationId xmlns:p14="http://schemas.microsoft.com/office/powerpoint/2010/main" val="4405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of you are in your spare bedroom working away, eating good food (you probably haven’t started cooking the beans and rice you’ve got stored in the basement), probably drinking too much in the evening. Meanwhile, your staff is on the front line with people coughing on them, dealing with kids who are home from school….</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5</a:t>
            </a:fld>
            <a:endParaRPr lang="en-US" dirty="0"/>
          </a:p>
        </p:txBody>
      </p:sp>
    </p:spTree>
    <p:extLst>
      <p:ext uri="{BB962C8B-B14F-4D97-AF65-F5344CB8AC3E}">
        <p14:creationId xmlns:p14="http://schemas.microsoft.com/office/powerpoint/2010/main" val="337808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6</a:t>
            </a:fld>
            <a:endParaRPr lang="en-US" dirty="0"/>
          </a:p>
        </p:txBody>
      </p:sp>
    </p:spTree>
    <p:extLst>
      <p:ext uri="{BB962C8B-B14F-4D97-AF65-F5344CB8AC3E}">
        <p14:creationId xmlns:p14="http://schemas.microsoft.com/office/powerpoint/2010/main" val="42523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Demand is not going to drop off the cliff.</a:t>
            </a:r>
          </a:p>
          <a:p>
            <a:endParaRPr lang="en-CA" dirty="0"/>
          </a:p>
          <a:p>
            <a:r>
              <a:rPr lang="en-CA" dirty="0"/>
              <a:t>That’s why I think the apartment industry is in an envious position today.</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9</a:t>
            </a:fld>
            <a:endParaRPr lang="en-US" dirty="0"/>
          </a:p>
        </p:txBody>
      </p:sp>
    </p:spTree>
    <p:extLst>
      <p:ext uri="{BB962C8B-B14F-4D97-AF65-F5344CB8AC3E}">
        <p14:creationId xmlns:p14="http://schemas.microsoft.com/office/powerpoint/2010/main" val="31415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10</a:t>
            </a:fld>
            <a:endParaRPr lang="en-US" dirty="0"/>
          </a:p>
        </p:txBody>
      </p:sp>
    </p:spTree>
    <p:extLst>
      <p:ext uri="{BB962C8B-B14F-4D97-AF65-F5344CB8AC3E}">
        <p14:creationId xmlns:p14="http://schemas.microsoft.com/office/powerpoint/2010/main" val="213059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‘Everyone’ = buyers, lenders and sellers.</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11</a:t>
            </a:fld>
            <a:endParaRPr lang="en-US" dirty="0"/>
          </a:p>
        </p:txBody>
      </p:sp>
    </p:spTree>
    <p:extLst>
      <p:ext uri="{BB962C8B-B14F-4D97-AF65-F5344CB8AC3E}">
        <p14:creationId xmlns:p14="http://schemas.microsoft.com/office/powerpoint/2010/main" val="311992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 client I’ve talked to says ‘I’m sitting on cash, bring me some deals. But I doubt in the short term, if this thing plays out mildly, that there are going to be screaming hot deals.</a:t>
            </a:r>
          </a:p>
          <a:p>
            <a:endParaRPr lang="en-CA" dirty="0"/>
          </a:p>
          <a:p>
            <a:r>
              <a:rPr lang="en-CA" dirty="0"/>
              <a:t>Probably the greatest threat to our industry would be bad legislation at the provincial level. </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12</a:t>
            </a:fld>
            <a:endParaRPr lang="en-US" dirty="0"/>
          </a:p>
        </p:txBody>
      </p:sp>
    </p:spTree>
    <p:extLst>
      <p:ext uri="{BB962C8B-B14F-4D97-AF65-F5344CB8AC3E}">
        <p14:creationId xmlns:p14="http://schemas.microsoft.com/office/powerpoint/2010/main" val="12309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5007-52C5-481E-AC4E-22F1EA3EB655}"/>
              </a:ext>
            </a:extLst>
          </p:cNvPr>
          <p:cNvSpPr/>
          <p:nvPr userDrawn="1"/>
        </p:nvSpPr>
        <p:spPr>
          <a:xfrm>
            <a:off x="581025" y="6115988"/>
            <a:ext cx="1438275" cy="637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09379DFE-8CC7-4816-8D07-2990BD0C6B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310043"/>
          </a:xfrm>
          <a:prstGeom prst="rect">
            <a:avLst/>
          </a:prstGeom>
        </p:spPr>
      </p:pic>
      <p:sp>
        <p:nvSpPr>
          <p:cNvPr id="8" name="Rectangle 7">
            <a:extLst>
              <a:ext uri="{FF2B5EF4-FFF2-40B4-BE49-F238E27FC236}">
                <a16:creationId xmlns:a16="http://schemas.microsoft.com/office/drawing/2014/main" id="{FED78389-7349-4E1B-9673-6587F2C6A96B}"/>
              </a:ext>
            </a:extLst>
          </p:cNvPr>
          <p:cNvSpPr/>
          <p:nvPr userDrawn="1"/>
        </p:nvSpPr>
        <p:spPr>
          <a:xfrm>
            <a:off x="0" y="246045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DD31825-4F9D-4AF7-B830-CAC086EF9E47}"/>
              </a:ext>
            </a:extLst>
          </p:cNvPr>
          <p:cNvSpPr/>
          <p:nvPr userDrawn="1"/>
        </p:nvSpPr>
        <p:spPr>
          <a:xfrm>
            <a:off x="0" y="2673591"/>
            <a:ext cx="12192000" cy="1501288"/>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879423" y="2673591"/>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4906003"/>
            <a:ext cx="8534400" cy="140404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id="{DBD27FB4-18CC-4C04-ABA7-139E9A5BF2EB}"/>
              </a:ext>
            </a:extLst>
          </p:cNvPr>
          <p:cNvSpPr>
            <a:spLocks noGrp="1"/>
          </p:cNvSpPr>
          <p:nvPr>
            <p:ph type="sldNum" sz="quarter" idx="10"/>
          </p:nvPr>
        </p:nvSpPr>
        <p:spPr/>
        <p:txBody>
          <a:bodyPr/>
          <a:lstStyle/>
          <a:p>
            <a:fld id="{48A509F8-7C13-4B3F-907D-4501D93D086E}" type="slidenum">
              <a:rPr lang="en-CA" smtClean="0"/>
              <a:pPr/>
              <a:t>‹#›</a:t>
            </a:fld>
            <a:endParaRPr lang="en-CA" dirty="0"/>
          </a:p>
        </p:txBody>
      </p:sp>
      <p:pic>
        <p:nvPicPr>
          <p:cNvPr id="11" name="Picture 10">
            <a:extLst>
              <a:ext uri="{FF2B5EF4-FFF2-40B4-BE49-F238E27FC236}">
                <a16:creationId xmlns:a16="http://schemas.microsoft.com/office/drawing/2014/main" id="{81E75CD0-7903-44FE-A551-C76B96D5D9A1}"/>
              </a:ext>
            </a:extLst>
          </p:cNvPr>
          <p:cNvPicPr>
            <a:picLocks noChangeAspect="1"/>
          </p:cNvPicPr>
          <p:nvPr userDrawn="1"/>
        </p:nvPicPr>
        <p:blipFill>
          <a:blip r:embed="rId3"/>
          <a:stretch>
            <a:fillRect/>
          </a:stretch>
        </p:blipFill>
        <p:spPr>
          <a:xfrm>
            <a:off x="879423" y="421953"/>
            <a:ext cx="2106547" cy="844872"/>
          </a:xfrm>
          <a:prstGeom prst="rect">
            <a:avLst/>
          </a:prstGeom>
        </p:spPr>
      </p:pic>
      <p:pic>
        <p:nvPicPr>
          <p:cNvPr id="10" name="Picture 9">
            <a:extLst>
              <a:ext uri="{FF2B5EF4-FFF2-40B4-BE49-F238E27FC236}">
                <a16:creationId xmlns:a16="http://schemas.microsoft.com/office/drawing/2014/main" id="{FFBF0A65-86A3-4639-BDCA-D875CD053E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05115" y="4906003"/>
            <a:ext cx="2030569" cy="1130845"/>
          </a:xfrm>
          <a:prstGeom prst="rect">
            <a:avLst/>
          </a:prstGeom>
        </p:spPr>
      </p:pic>
    </p:spTree>
    <p:extLst>
      <p:ext uri="{BB962C8B-B14F-4D97-AF65-F5344CB8AC3E}">
        <p14:creationId xmlns:p14="http://schemas.microsoft.com/office/powerpoint/2010/main" val="156247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289677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86817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pPr/>
              <a:t>‹#›</a:t>
            </a:fld>
            <a:endParaRPr lang="en-CA" altLang="en-US" dirty="0"/>
          </a:p>
        </p:txBody>
      </p:sp>
    </p:spTree>
    <p:extLst>
      <p:ext uri="{BB962C8B-B14F-4D97-AF65-F5344CB8AC3E}">
        <p14:creationId xmlns:p14="http://schemas.microsoft.com/office/powerpoint/2010/main" val="31656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pPr/>
              <a:t>‹#›</a:t>
            </a:fld>
            <a:endParaRPr lang="en-CA" altLang="en-US" dirty="0"/>
          </a:p>
        </p:txBody>
      </p:sp>
    </p:spTree>
    <p:extLst>
      <p:ext uri="{BB962C8B-B14F-4D97-AF65-F5344CB8AC3E}">
        <p14:creationId xmlns:p14="http://schemas.microsoft.com/office/powerpoint/2010/main" val="79420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pPr/>
              <a:t>‹#›</a:t>
            </a:fld>
            <a:endParaRPr lang="en-CA" altLang="en-US" dirty="0"/>
          </a:p>
        </p:txBody>
      </p:sp>
    </p:spTree>
    <p:extLst>
      <p:ext uri="{BB962C8B-B14F-4D97-AF65-F5344CB8AC3E}">
        <p14:creationId xmlns:p14="http://schemas.microsoft.com/office/powerpoint/2010/main" val="927740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pPr/>
              <a:t>‹#›</a:t>
            </a:fld>
            <a:endParaRPr lang="en-CA" altLang="en-US" dirty="0"/>
          </a:p>
        </p:txBody>
      </p:sp>
    </p:spTree>
    <p:extLst>
      <p:ext uri="{BB962C8B-B14F-4D97-AF65-F5344CB8AC3E}">
        <p14:creationId xmlns:p14="http://schemas.microsoft.com/office/powerpoint/2010/main" val="24919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pPr/>
              <a:t>‹#›</a:t>
            </a:fld>
            <a:endParaRPr lang="en-CA" altLang="en-US" dirty="0"/>
          </a:p>
        </p:txBody>
      </p:sp>
    </p:spTree>
    <p:extLst>
      <p:ext uri="{BB962C8B-B14F-4D97-AF65-F5344CB8AC3E}">
        <p14:creationId xmlns:p14="http://schemas.microsoft.com/office/powerpoint/2010/main" val="308174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pPr/>
              <a:t>‹#›</a:t>
            </a:fld>
            <a:endParaRPr lang="en-CA" altLang="en-US" dirty="0"/>
          </a:p>
        </p:txBody>
      </p:sp>
    </p:spTree>
    <p:extLst>
      <p:ext uri="{BB962C8B-B14F-4D97-AF65-F5344CB8AC3E}">
        <p14:creationId xmlns:p14="http://schemas.microsoft.com/office/powerpoint/2010/main" val="225857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pPr/>
              <a:t>‹#›</a:t>
            </a:fld>
            <a:endParaRPr lang="en-CA" altLang="en-US" dirty="0"/>
          </a:p>
        </p:txBody>
      </p:sp>
    </p:spTree>
    <p:extLst>
      <p:ext uri="{BB962C8B-B14F-4D97-AF65-F5344CB8AC3E}">
        <p14:creationId xmlns:p14="http://schemas.microsoft.com/office/powerpoint/2010/main" val="290364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pPr/>
              <a:t>‹#›</a:t>
            </a:fld>
            <a:endParaRPr lang="en-CA" altLang="en-US" dirty="0"/>
          </a:p>
        </p:txBody>
      </p:sp>
    </p:spTree>
    <p:extLst>
      <p:ext uri="{BB962C8B-B14F-4D97-AF65-F5344CB8AC3E}">
        <p14:creationId xmlns:p14="http://schemas.microsoft.com/office/powerpoint/2010/main" val="14911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24EF7B-44A7-4479-8A67-9365B91D86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5" name="Rectangle 4">
            <a:extLst>
              <a:ext uri="{FF2B5EF4-FFF2-40B4-BE49-F238E27FC236}">
                <a16:creationId xmlns:a16="http://schemas.microsoft.com/office/drawing/2014/main" id="{DAF3306A-FF60-4D69-8F92-EF9E4A0036A0}"/>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F6E8F69-1BC6-4224-A8D3-8FE6A0D07448}"/>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3577" y="127135"/>
            <a:ext cx="11604846" cy="1069798"/>
          </a:xfrm>
        </p:spPr>
        <p:txBody>
          <a:bodyPr/>
          <a:lstStyle>
            <a:lvl1pPr>
              <a:defRPr>
                <a:solidFill>
                  <a:srgbClr val="002868"/>
                </a:solidFill>
              </a:defRPr>
            </a:lvl1pPr>
          </a:lstStyle>
          <a:p>
            <a:r>
              <a:rPr lang="en-US" dirty="0"/>
              <a:t>Click to edit Master title style</a:t>
            </a:r>
          </a:p>
        </p:txBody>
      </p:sp>
      <p:sp>
        <p:nvSpPr>
          <p:cNvPr id="3" name="Content Placeholder 2"/>
          <p:cNvSpPr>
            <a:spLocks noGrp="1"/>
          </p:cNvSpPr>
          <p:nvPr>
            <p:ph idx="1"/>
          </p:nvPr>
        </p:nvSpPr>
        <p:spPr>
          <a:xfrm>
            <a:off x="293577" y="1637676"/>
            <a:ext cx="1160484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48A509F8-7C13-4B3F-907D-4501D93D086E}" type="slidenum">
              <a:rPr lang="en-CA" smtClean="0"/>
              <a:pPr/>
              <a:t>‹#›</a:t>
            </a:fld>
            <a:endParaRPr lang="en-CA"/>
          </a:p>
        </p:txBody>
      </p:sp>
      <p:pic>
        <p:nvPicPr>
          <p:cNvPr id="7" name="Picture 6">
            <a:extLst>
              <a:ext uri="{FF2B5EF4-FFF2-40B4-BE49-F238E27FC236}">
                <a16:creationId xmlns:a16="http://schemas.microsoft.com/office/drawing/2014/main" id="{98F50B81-5510-4FD5-823E-6DF2331D9A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23829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pPr/>
              <a:t>‹#›</a:t>
            </a:fld>
            <a:endParaRPr lang="en-CA" altLang="en-US" dirty="0"/>
          </a:p>
        </p:txBody>
      </p:sp>
    </p:spTree>
    <p:extLst>
      <p:ext uri="{BB962C8B-B14F-4D97-AF65-F5344CB8AC3E}">
        <p14:creationId xmlns:p14="http://schemas.microsoft.com/office/powerpoint/2010/main" val="276826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347635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40070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solidFill>
                  <a:srgbClr val="63666A"/>
                </a:solidFill>
              </a:rPr>
              <a:pPr/>
              <a:t>‹#›</a:t>
            </a:fld>
            <a:endParaRPr lang="en-CA" altLang="en-US" dirty="0">
              <a:solidFill>
                <a:srgbClr val="63666A"/>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23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D0E73926-7DD0-482C-9C61-4508AF26D67E}" type="slidenum">
              <a:rPr lang="en-CA" altLang="en-US" smtClean="0">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68643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44894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89349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73248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6643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24054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09249A-B318-42F8-A297-D7E64CF914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12" name="Rectangle 11">
            <a:extLst>
              <a:ext uri="{FF2B5EF4-FFF2-40B4-BE49-F238E27FC236}">
                <a16:creationId xmlns:a16="http://schemas.microsoft.com/office/drawing/2014/main" id="{465014A7-8972-4BEE-B16D-9044301B8D30}"/>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0E105CBE-D11E-4CA0-AB9D-1101E50FCC35}"/>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fld id="{48A509F8-7C13-4B3F-907D-4501D93D086E}" type="slidenum">
              <a:rPr lang="en-CA" smtClean="0"/>
              <a:pPr/>
              <a:t>‹#›</a:t>
            </a:fld>
            <a:endParaRPr lang="en-CA"/>
          </a:p>
        </p:txBody>
      </p:sp>
      <p:pic>
        <p:nvPicPr>
          <p:cNvPr id="10" name="Picture 9">
            <a:extLst>
              <a:ext uri="{FF2B5EF4-FFF2-40B4-BE49-F238E27FC236}">
                <a16:creationId xmlns:a16="http://schemas.microsoft.com/office/drawing/2014/main" id="{3EFD92C7-C400-47C2-9FD7-07E17AE1C9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386301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85472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2875209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5773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23312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957313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solidFill>
                  <a:srgbClr val="63666A"/>
                </a:solidFill>
              </a:rPr>
              <a:pPr/>
              <a:t>‹#›</a:t>
            </a:fld>
            <a:endParaRPr lang="en-CA" altLang="en-US" dirty="0">
              <a:solidFill>
                <a:srgbClr val="63666A"/>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149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D0E73926-7DD0-482C-9C61-4508AF26D67E}" type="slidenum">
              <a:rPr lang="en-CA" altLang="en-US" smtClean="0">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2561759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18306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781115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07457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B0A6A7-658A-47F3-93D0-623DBE57B0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13" name="Rectangle 12">
            <a:extLst>
              <a:ext uri="{FF2B5EF4-FFF2-40B4-BE49-F238E27FC236}">
                <a16:creationId xmlns:a16="http://schemas.microsoft.com/office/drawing/2014/main" id="{D2CA48BB-84E8-40BC-A28D-F27DD5FDA469}"/>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08834B8B-6B95-4502-9CFF-5EF7180E60F9}"/>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02634618-4378-4711-8363-E46382671D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1215108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424356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640865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410135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688771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496542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3"/>
          <p:cNvSpPr>
            <a:spLocks noGrp="1" noChangeArrowheads="1"/>
          </p:cNvSpPr>
          <p:nvPr>
            <p:ph type="subTitle" idx="1"/>
          </p:nvPr>
        </p:nvSpPr>
        <p:spPr>
          <a:xfrm>
            <a:off x="1371250" y="3673576"/>
            <a:ext cx="10418584" cy="521653"/>
          </a:xfrm>
        </p:spPr>
        <p:txBody>
          <a:bodyPr lIns="0" tIns="0" rIns="0" bIns="0"/>
          <a:lstStyle>
            <a:lvl1pPr marL="0" indent="0" algn="l">
              <a:lnSpc>
                <a:spcPct val="100000"/>
              </a:lnSpc>
              <a:spcBef>
                <a:spcPct val="0"/>
              </a:spcBef>
              <a:buClrTx/>
              <a:buSzTx/>
              <a:buFontTx/>
              <a:buNone/>
              <a:defRPr sz="1588">
                <a:solidFill>
                  <a:schemeClr val="accent2"/>
                </a:solidFill>
                <a:latin typeface="+mn-lt"/>
              </a:defRPr>
            </a:lvl1pPr>
          </a:lstStyle>
          <a:p>
            <a:r>
              <a:rPr lang="en-US"/>
              <a:t>Click to edit Master subtitle style</a:t>
            </a:r>
            <a:endParaRPr lang="en-CA" dirty="0"/>
          </a:p>
        </p:txBody>
      </p:sp>
      <p:sp>
        <p:nvSpPr>
          <p:cNvPr id="12" name="Title 1"/>
          <p:cNvSpPr>
            <a:spLocks noGrp="1"/>
          </p:cNvSpPr>
          <p:nvPr>
            <p:ph type="ctrTitle" sz="quarter"/>
          </p:nvPr>
        </p:nvSpPr>
        <p:spPr>
          <a:xfrm>
            <a:off x="1371250" y="2298399"/>
            <a:ext cx="10405342" cy="1312160"/>
          </a:xfrm>
          <a:prstGeom prst="rect">
            <a:avLst/>
          </a:prstGeom>
        </p:spPr>
        <p:txBody>
          <a:bodyPr lIns="0" tIns="0" rIns="0" anchor="b">
            <a:noAutofit/>
          </a:bodyPr>
          <a:lstStyle>
            <a:lvl1pPr algn="l">
              <a:lnSpc>
                <a:spcPct val="100000"/>
              </a:lnSpc>
              <a:defRPr sz="2647" baseline="0">
                <a:solidFill>
                  <a:schemeClr val="accent2"/>
                </a:solidFill>
              </a:defRPr>
            </a:lvl1pPr>
          </a:lstStyle>
          <a:p>
            <a:r>
              <a:rPr lang="en-US"/>
              <a:t>Click to edit Master title style</a:t>
            </a:r>
            <a:endParaRPr lang="en-CA"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b="32708"/>
          <a:stretch/>
        </p:blipFill>
        <p:spPr>
          <a:xfrm>
            <a:off x="1382603" y="5354557"/>
            <a:ext cx="2479183" cy="366046"/>
          </a:xfrm>
          <a:prstGeom prst="rect">
            <a:avLst/>
          </a:prstGeom>
        </p:spPr>
      </p:pic>
    </p:spTree>
    <p:extLst>
      <p:ext uri="{BB962C8B-B14F-4D97-AF65-F5344CB8AC3E}">
        <p14:creationId xmlns:p14="http://schemas.microsoft.com/office/powerpoint/2010/main" val="2697704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p:txBody>
          <a:bodyPr/>
          <a:lstStyle/>
          <a:p>
            <a:endParaRPr lang="en-CA" dirty="0"/>
          </a:p>
        </p:txBody>
      </p:sp>
      <p:sp>
        <p:nvSpPr>
          <p:cNvPr id="9"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6" name="Content Placeholder 5"/>
          <p:cNvSpPr>
            <a:spLocks noGrp="1"/>
          </p:cNvSpPr>
          <p:nvPr>
            <p:ph sz="quarter" idx="14"/>
          </p:nvPr>
        </p:nvSpPr>
        <p:spPr>
          <a:xfrm>
            <a:off x="399280" y="925486"/>
            <a:ext cx="11393978" cy="471991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Title 2"/>
          <p:cNvSpPr>
            <a:spLocks noGrp="1"/>
          </p:cNvSpPr>
          <p:nvPr>
            <p:ph type="title"/>
          </p:nvPr>
        </p:nvSpPr>
        <p:spPr>
          <a:xfrm>
            <a:off x="399280" y="477817"/>
            <a:ext cx="11393978" cy="282388"/>
          </a:xfrm>
        </p:spPr>
        <p:txBody>
          <a:bodyPr/>
          <a:lstStyle/>
          <a:p>
            <a:r>
              <a:rPr lang="en-US"/>
              <a:t>Click to edit Master title style</a:t>
            </a:r>
            <a:endParaRPr lang="en-CA" dirty="0"/>
          </a:p>
        </p:txBody>
      </p:sp>
    </p:spTree>
    <p:extLst>
      <p:ext uri="{BB962C8B-B14F-4D97-AF65-F5344CB8AC3E}">
        <p14:creationId xmlns:p14="http://schemas.microsoft.com/office/powerpoint/2010/main" val="3266740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99280" y="762768"/>
            <a:ext cx="11393978"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059" b="0" i="1" kern="0" dirty="0">
                <a:solidFill>
                  <a:schemeClr val="accent2"/>
                </a:solidFill>
                <a:ea typeface="+mj-ea"/>
                <a:cs typeface="+mj-cs"/>
              </a:defRPr>
            </a:lvl1pPr>
          </a:lstStyle>
          <a:p>
            <a:pPr lvl="0" defTabSz="899320">
              <a:lnSpc>
                <a:spcPct val="100000"/>
              </a:lnSpc>
              <a:spcBef>
                <a:spcPct val="0"/>
              </a:spcBef>
            </a:pPr>
            <a:r>
              <a:rPr lang="en-US" sz="1059" i="1" kern="0" dirty="0"/>
              <a:t>Sub-title and Scenarios</a:t>
            </a:r>
            <a:endParaRPr lang="en-CA" sz="1059" i="1" kern="0" dirty="0"/>
          </a:p>
        </p:txBody>
      </p:sp>
      <p:sp>
        <p:nvSpPr>
          <p:cNvPr id="4" name="Footer Placeholder 3"/>
          <p:cNvSpPr>
            <a:spLocks noGrp="1"/>
          </p:cNvSpPr>
          <p:nvPr>
            <p:ph type="ftr" sz="quarter" idx="13"/>
          </p:nvPr>
        </p:nvSpPr>
        <p:spPr/>
        <p:txBody>
          <a:bodyPr/>
          <a:lstStyle/>
          <a:p>
            <a:endParaRPr lang="en-CA" dirty="0"/>
          </a:p>
        </p:txBody>
      </p:sp>
      <p:sp>
        <p:nvSpPr>
          <p:cNvPr id="12"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3" name="Title 2"/>
          <p:cNvSpPr>
            <a:spLocks noGrp="1"/>
          </p:cNvSpPr>
          <p:nvPr>
            <p:ph type="title"/>
          </p:nvPr>
        </p:nvSpPr>
        <p:spPr>
          <a:xfrm>
            <a:off x="399280" y="477817"/>
            <a:ext cx="11393978" cy="282388"/>
          </a:xfrm>
        </p:spPr>
        <p:txBody>
          <a:bodyPr/>
          <a:lstStyle/>
          <a:p>
            <a:r>
              <a:rPr lang="en-US"/>
              <a:t>Click to edit Master title style</a:t>
            </a:r>
            <a:endParaRPr lang="en-CA"/>
          </a:p>
        </p:txBody>
      </p:sp>
    </p:spTree>
    <p:extLst>
      <p:ext uri="{BB962C8B-B14F-4D97-AF65-F5344CB8AC3E}">
        <p14:creationId xmlns:p14="http://schemas.microsoft.com/office/powerpoint/2010/main" val="12390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399281" y="1254997"/>
            <a:ext cx="11397288" cy="2017059"/>
          </a:xfrm>
        </p:spPr>
        <p:txBody>
          <a:bodyPr/>
          <a:lstStyle>
            <a:lvl1pPr marL="0" indent="0">
              <a:lnSpc>
                <a:spcPct val="100000"/>
              </a:lnSpc>
              <a:spcBef>
                <a:spcPts val="0"/>
              </a:spcBef>
              <a:spcAft>
                <a:spcPts val="529"/>
              </a:spcAft>
              <a:buFontTx/>
              <a:buNone/>
              <a:defRPr sz="1235">
                <a:solidFill>
                  <a:schemeClr val="accent1"/>
                </a:solidFill>
              </a:defRPr>
            </a:lvl1pPr>
            <a:lvl2pPr marL="205920" indent="0">
              <a:buFontTx/>
              <a:buNone/>
              <a:defRPr/>
            </a:lvl2pPr>
            <a:lvl3pPr marL="409037" indent="0">
              <a:buFontTx/>
              <a:buNone/>
              <a:defRPr/>
            </a:lvl3pPr>
            <a:lvl4pPr marL="603749" indent="0">
              <a:buFontTx/>
              <a:buNone/>
              <a:defRPr/>
            </a:lvl4pPr>
            <a:lvl5pPr marL="797060" indent="0">
              <a:buFontTx/>
              <a:buNone/>
              <a:defRPr/>
            </a:lvl5pPr>
          </a:lstStyle>
          <a:p>
            <a:pPr lvl="0"/>
            <a:r>
              <a:rPr lang="en-US" dirty="0"/>
              <a:t>Subsection Title</a:t>
            </a:r>
          </a:p>
        </p:txBody>
      </p:sp>
      <p:sp>
        <p:nvSpPr>
          <p:cNvPr id="25"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6" name="Text Placeholder 17"/>
          <p:cNvSpPr>
            <a:spLocks noGrp="1"/>
          </p:cNvSpPr>
          <p:nvPr>
            <p:ph type="body" sz="quarter" idx="13" hasCustomPrompt="1"/>
          </p:nvPr>
        </p:nvSpPr>
        <p:spPr>
          <a:xfrm>
            <a:off x="399281" y="929689"/>
            <a:ext cx="11397288" cy="323280"/>
          </a:xfrm>
        </p:spPr>
        <p:txBody>
          <a:bodyPr anchor="ctr" anchorCtr="0"/>
          <a:lstStyle>
            <a:lvl1pPr marL="0" indent="0">
              <a:spcBef>
                <a:spcPts val="0"/>
              </a:spcBef>
              <a:buFontTx/>
              <a:buNone/>
              <a:defRPr sz="1765">
                <a:solidFill>
                  <a:schemeClr val="accent2"/>
                </a:solidFill>
              </a:defRPr>
            </a:lvl1pPr>
            <a:lvl2pPr marL="205920" indent="0">
              <a:buFontTx/>
              <a:buNone/>
              <a:defRPr/>
            </a:lvl2pPr>
            <a:lvl3pPr marL="409037" indent="0">
              <a:buFontTx/>
              <a:buNone/>
              <a:defRPr/>
            </a:lvl3pPr>
            <a:lvl4pPr marL="603749" indent="0">
              <a:buFontTx/>
              <a:buNone/>
              <a:defRPr/>
            </a:lvl4pPr>
            <a:lvl5pPr marL="797060" indent="0">
              <a:buFontTx/>
              <a:buNone/>
              <a:defRPr/>
            </a:lvl5pPr>
          </a:lstStyle>
          <a:p>
            <a:pPr lvl="0"/>
            <a:r>
              <a:rPr lang="en-US" dirty="0"/>
              <a:t>Section 1: Section Title</a:t>
            </a:r>
          </a:p>
        </p:txBody>
      </p:sp>
      <p:sp>
        <p:nvSpPr>
          <p:cNvPr id="8" name="Content Placeholder 22"/>
          <p:cNvSpPr>
            <a:spLocks noGrp="1"/>
          </p:cNvSpPr>
          <p:nvPr>
            <p:ph sz="quarter" idx="15" hasCustomPrompt="1"/>
          </p:nvPr>
        </p:nvSpPr>
        <p:spPr>
          <a:xfrm>
            <a:off x="399281" y="3533355"/>
            <a:ext cx="11397288" cy="2178424"/>
          </a:xfrm>
        </p:spPr>
        <p:txBody>
          <a:bodyPr tIns="0" bIns="0" anchor="b"/>
          <a:lstStyle>
            <a:lvl1pPr marL="0" indent="0">
              <a:spcBef>
                <a:spcPts val="0"/>
              </a:spcBef>
              <a:buFontTx/>
              <a:buNone/>
              <a:defRPr>
                <a:solidFill>
                  <a:schemeClr val="bg2"/>
                </a:solidFill>
              </a:defRPr>
            </a:lvl1pPr>
            <a:lvl2pPr marL="205920" indent="0">
              <a:buFontTx/>
              <a:buNone/>
              <a:defRPr>
                <a:solidFill>
                  <a:schemeClr val="bg2"/>
                </a:solidFill>
              </a:defRPr>
            </a:lvl2pPr>
            <a:lvl3pPr marL="409037" indent="0">
              <a:buFontTx/>
              <a:buNone/>
              <a:defRPr>
                <a:solidFill>
                  <a:schemeClr val="bg2"/>
                </a:solidFill>
              </a:defRPr>
            </a:lvl3pPr>
            <a:lvl4pPr marL="603749" indent="0">
              <a:buFontTx/>
              <a:buNone/>
              <a:defRPr>
                <a:solidFill>
                  <a:schemeClr val="bg2"/>
                </a:solidFill>
              </a:defRPr>
            </a:lvl4pPr>
            <a:lvl5pPr marL="797060" indent="0">
              <a:buFontTx/>
              <a:buNone/>
              <a:defRPr>
                <a:solidFill>
                  <a:schemeClr val="bg2"/>
                </a:solidFill>
              </a:defRPr>
            </a:lvl5pPr>
          </a:lstStyle>
          <a:p>
            <a:pPr lvl="0"/>
            <a:r>
              <a:rPr lang="en-US" dirty="0"/>
              <a:t>Insert Table of Contents</a:t>
            </a:r>
            <a:endParaRPr lang="en-CA" dirty="0"/>
          </a:p>
        </p:txBody>
      </p:sp>
    </p:spTree>
    <p:extLst>
      <p:ext uri="{BB962C8B-B14F-4D97-AF65-F5344CB8AC3E}">
        <p14:creationId xmlns:p14="http://schemas.microsoft.com/office/powerpoint/2010/main" val="361889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Tree>
    <p:extLst>
      <p:ext uri="{BB962C8B-B14F-4D97-AF65-F5344CB8AC3E}">
        <p14:creationId xmlns:p14="http://schemas.microsoft.com/office/powerpoint/2010/main" val="1837847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937C8-5010-4A9F-AD25-46A6326A14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9" name="Rectangle 8">
            <a:extLst>
              <a:ext uri="{FF2B5EF4-FFF2-40B4-BE49-F238E27FC236}">
                <a16:creationId xmlns:a16="http://schemas.microsoft.com/office/drawing/2014/main" id="{179B8353-C612-42B4-9A75-E7049F9BC09F}"/>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0520114-9AFB-4325-91D4-AB124FEB13F7}"/>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8A509F8-7C13-4B3F-907D-4501D93D086E}" type="slidenum">
              <a:rPr lang="en-CA" smtClean="0"/>
              <a:pPr/>
              <a:t>‹#›</a:t>
            </a:fld>
            <a:endParaRPr lang="en-CA"/>
          </a:p>
        </p:txBody>
      </p:sp>
      <p:pic>
        <p:nvPicPr>
          <p:cNvPr id="7" name="Picture 6">
            <a:extLst>
              <a:ext uri="{FF2B5EF4-FFF2-40B4-BE49-F238E27FC236}">
                <a16:creationId xmlns:a16="http://schemas.microsoft.com/office/drawing/2014/main" id="{2CB49430-0938-4047-AD07-9C2B02F266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292286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8A509F8-7C13-4B3F-907D-4501D93D086E}" type="slidenum">
              <a:rPr lang="en-CA" smtClean="0"/>
              <a:pPr/>
              <a:t>‹#›</a:t>
            </a:fld>
            <a:endParaRPr lang="en-CA"/>
          </a:p>
        </p:txBody>
      </p:sp>
    </p:spTree>
    <p:extLst>
      <p:ext uri="{BB962C8B-B14F-4D97-AF65-F5344CB8AC3E}">
        <p14:creationId xmlns:p14="http://schemas.microsoft.com/office/powerpoint/2010/main" val="56893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spTree>
    <p:extLst>
      <p:ext uri="{BB962C8B-B14F-4D97-AF65-F5344CB8AC3E}">
        <p14:creationId xmlns:p14="http://schemas.microsoft.com/office/powerpoint/2010/main" val="2268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E09CE2-8A1C-4B6A-A0F4-E8C5A5E538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34523"/>
            <a:ext cx="12192000" cy="1637677"/>
          </a:xfrm>
          <a:prstGeom prst="rect">
            <a:avLst/>
          </a:prstGeom>
        </p:spPr>
      </p:pic>
      <p:sp>
        <p:nvSpPr>
          <p:cNvPr id="9" name="Rectangle 8">
            <a:extLst>
              <a:ext uri="{FF2B5EF4-FFF2-40B4-BE49-F238E27FC236}">
                <a16:creationId xmlns:a16="http://schemas.microsoft.com/office/drawing/2014/main" id="{CDEFEB98-6A40-4477-8DC5-A09C48CB9DDD}"/>
              </a:ext>
            </a:extLst>
          </p:cNvPr>
          <p:cNvSpPr/>
          <p:nvPr userDrawn="1"/>
        </p:nvSpPr>
        <p:spPr>
          <a:xfrm>
            <a:off x="0" y="4748980"/>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934063D8-EF2E-4E06-B956-720460781A40}"/>
              </a:ext>
            </a:extLst>
          </p:cNvPr>
          <p:cNvSpPr/>
          <p:nvPr userDrawn="1"/>
        </p:nvSpPr>
        <p:spPr>
          <a:xfrm>
            <a:off x="0" y="4973950"/>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2302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244356BF-B48A-4B24-B4EC-D0A489EFEA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72870" y="5007652"/>
            <a:ext cx="2030569" cy="1130845"/>
          </a:xfrm>
          <a:prstGeom prst="rect">
            <a:avLst/>
          </a:prstGeom>
        </p:spPr>
      </p:pic>
    </p:spTree>
    <p:extLst>
      <p:ext uri="{BB962C8B-B14F-4D97-AF65-F5344CB8AC3E}">
        <p14:creationId xmlns:p14="http://schemas.microsoft.com/office/powerpoint/2010/main" val="10053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E09CE2-8A1C-4B6A-A0F4-E8C5A5E538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007652"/>
            <a:ext cx="12192000" cy="1164548"/>
          </a:xfrm>
          <a:prstGeom prst="rect">
            <a:avLst/>
          </a:prstGeom>
        </p:spPr>
      </p:pic>
      <p:sp>
        <p:nvSpPr>
          <p:cNvPr id="9" name="Rectangle 8">
            <a:extLst>
              <a:ext uri="{FF2B5EF4-FFF2-40B4-BE49-F238E27FC236}">
                <a16:creationId xmlns:a16="http://schemas.microsoft.com/office/drawing/2014/main" id="{CDEFEB98-6A40-4477-8DC5-A09C48CB9DDD}"/>
              </a:ext>
            </a:extLst>
          </p:cNvPr>
          <p:cNvSpPr/>
          <p:nvPr userDrawn="1"/>
        </p:nvSpPr>
        <p:spPr>
          <a:xfrm>
            <a:off x="0" y="5196824"/>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934063D8-EF2E-4E06-B956-720460781A40}"/>
              </a:ext>
            </a:extLst>
          </p:cNvPr>
          <p:cNvSpPr/>
          <p:nvPr userDrawn="1"/>
        </p:nvSpPr>
        <p:spPr>
          <a:xfrm>
            <a:off x="0" y="5367338"/>
            <a:ext cx="12192000" cy="804862"/>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389717" y="5367337"/>
            <a:ext cx="7315200" cy="375426"/>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879263" y="180749"/>
            <a:ext cx="8336107" cy="4689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762624"/>
            <a:ext cx="7315200" cy="409575"/>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244356BF-B48A-4B24-B4EC-D0A489EFEA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72870" y="5007652"/>
            <a:ext cx="2030569" cy="1130845"/>
          </a:xfrm>
          <a:prstGeom prst="rect">
            <a:avLst/>
          </a:prstGeom>
        </p:spPr>
      </p:pic>
    </p:spTree>
    <p:extLst>
      <p:ext uri="{BB962C8B-B14F-4D97-AF65-F5344CB8AC3E}">
        <p14:creationId xmlns:p14="http://schemas.microsoft.com/office/powerpoint/2010/main" val="354662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9.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9.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9.emf"/><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3.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1242623" y="6310043"/>
            <a:ext cx="660816" cy="365125"/>
          </a:xfrm>
          <a:prstGeom prst="rect">
            <a:avLst/>
          </a:prstGeom>
        </p:spPr>
        <p:txBody>
          <a:bodyPr vert="horz" lIns="91440" tIns="45720" rIns="91440" bIns="45720" rtlCol="0" anchor="ctr"/>
          <a:lstStyle>
            <a:lvl1pPr algn="r">
              <a:defRPr sz="1200">
                <a:solidFill>
                  <a:srgbClr val="313F48"/>
                </a:solidFill>
                <a:latin typeface="Verb Regular" panose="02000500030000020004" pitchFamily="50" charset="0"/>
              </a:defRPr>
            </a:lvl1pPr>
          </a:lstStyle>
          <a:p>
            <a:fld id="{48A509F8-7C13-4B3F-907D-4501D93D086E}" type="slidenum">
              <a:rPr lang="en-CA" smtClean="0"/>
              <a:pPr/>
              <a:t>‹#›</a:t>
            </a:fld>
            <a:endParaRPr lang="en-CA" dirty="0"/>
          </a:p>
        </p:txBody>
      </p:sp>
      <p:pic>
        <p:nvPicPr>
          <p:cNvPr id="7" name="Picture 6">
            <a:extLst>
              <a:ext uri="{FF2B5EF4-FFF2-40B4-BE49-F238E27FC236}">
                <a16:creationId xmlns:a16="http://schemas.microsoft.com/office/drawing/2014/main" id="{23F75E98-D329-4F97-B0BF-4EAC50A62F6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09600" y="6203796"/>
            <a:ext cx="1171575" cy="471371"/>
          </a:xfrm>
          <a:prstGeom prst="rect">
            <a:avLst/>
          </a:prstGeom>
        </p:spPr>
      </p:pic>
    </p:spTree>
    <p:extLst>
      <p:ext uri="{BB962C8B-B14F-4D97-AF65-F5344CB8AC3E}">
        <p14:creationId xmlns:p14="http://schemas.microsoft.com/office/powerpoint/2010/main" val="69715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85" r:id="rId9"/>
  </p:sldLayoutIdLst>
  <p:hf hdr="0" ftr="0" dt="0"/>
  <p:txStyles>
    <p:titleStyle>
      <a:lvl1pPr algn="l" defTabSz="457200" rtl="0" eaLnBrk="1" latinLnBrk="0" hangingPunct="1">
        <a:spcBef>
          <a:spcPct val="0"/>
        </a:spcBef>
        <a:buNone/>
        <a:defRPr sz="3200" kern="1200">
          <a:solidFill>
            <a:srgbClr val="002868"/>
          </a:solidFill>
          <a:latin typeface="Verb Semibold" panose="02000700030000020004" pitchFamily="50" charset="0"/>
          <a:ea typeface="+mj-ea"/>
          <a:cs typeface="Verb Semibold" panose="02000700030000020004" pitchFamily="50" charset="0"/>
        </a:defRPr>
      </a:lvl1pPr>
    </p:titleStyle>
    <p:bodyStyle>
      <a:lvl1pPr marL="342900" indent="-342900" algn="l" defTabSz="457200" rtl="0" eaLnBrk="1" latinLnBrk="0" hangingPunct="1">
        <a:spcBef>
          <a:spcPct val="20000"/>
        </a:spcBef>
        <a:buFont typeface="Arial"/>
        <a:buChar char="•"/>
        <a:defRPr sz="2800" kern="1200">
          <a:solidFill>
            <a:srgbClr val="313F48"/>
          </a:solidFill>
          <a:latin typeface="Verb Regular" panose="02000500030000020004" pitchFamily="50" charset="0"/>
          <a:ea typeface="+mn-ea"/>
          <a:cs typeface="Verb Regular" panose="02000500030000020004" pitchFamily="50" charset="0"/>
        </a:defRPr>
      </a:lvl1pPr>
      <a:lvl2pPr marL="742950" indent="-285750" algn="l" defTabSz="457200" rtl="0" eaLnBrk="1" latinLnBrk="0" hangingPunct="1">
        <a:spcBef>
          <a:spcPct val="20000"/>
        </a:spcBef>
        <a:buFont typeface="Arial"/>
        <a:buChar char="–"/>
        <a:defRPr sz="2800" kern="1200">
          <a:solidFill>
            <a:srgbClr val="313F48"/>
          </a:solidFill>
          <a:latin typeface="Verb Regular" panose="02000500030000020004" pitchFamily="50" charset="0"/>
          <a:ea typeface="+mn-ea"/>
          <a:cs typeface="Verb Regular" panose="02000500030000020004" pitchFamily="50" charset="0"/>
        </a:defRPr>
      </a:lvl2pPr>
      <a:lvl3pPr marL="1143000" indent="-228600" algn="l" defTabSz="457200" rtl="0" eaLnBrk="1" latinLnBrk="0" hangingPunct="1">
        <a:spcBef>
          <a:spcPct val="20000"/>
        </a:spcBef>
        <a:buFont typeface="Arial"/>
        <a:buChar char="•"/>
        <a:defRPr sz="2400" kern="1200">
          <a:solidFill>
            <a:srgbClr val="313F48"/>
          </a:solidFill>
          <a:latin typeface="Verb Regular" panose="02000500030000020004" pitchFamily="50" charset="0"/>
          <a:ea typeface="+mn-ea"/>
          <a:cs typeface="Verb Regular" panose="02000500030000020004" pitchFamily="50" charset="0"/>
        </a:defRPr>
      </a:lvl3pPr>
      <a:lvl4pPr marL="1600200" indent="-228600" algn="l" defTabSz="457200" rtl="0" eaLnBrk="1" latinLnBrk="0" hangingPunct="1">
        <a:spcBef>
          <a:spcPct val="20000"/>
        </a:spcBef>
        <a:buFont typeface="Arial"/>
        <a:buChar char="–"/>
        <a:defRPr sz="2000" kern="1200">
          <a:solidFill>
            <a:srgbClr val="313F48"/>
          </a:solidFill>
          <a:latin typeface="Verb Regular" panose="02000500030000020004" pitchFamily="50" charset="0"/>
          <a:ea typeface="+mn-ea"/>
          <a:cs typeface="Verb Regular" panose="02000500030000020004" pitchFamily="50" charset="0"/>
        </a:defRPr>
      </a:lvl4pPr>
      <a:lvl5pPr marL="2057400" indent="-228600" algn="l" defTabSz="457200" rtl="0" eaLnBrk="1" latinLnBrk="0" hangingPunct="1">
        <a:spcBef>
          <a:spcPct val="20000"/>
        </a:spcBef>
        <a:buFont typeface="Arial"/>
        <a:buChar char="»"/>
        <a:defRPr sz="2000" kern="1200">
          <a:solidFill>
            <a:srgbClr val="313F48"/>
          </a:solidFill>
          <a:latin typeface="Verb Regular" panose="02000500030000020004" pitchFamily="50" charset="0"/>
          <a:ea typeface="+mn-ea"/>
          <a:cs typeface="Verb Regular" panose="02000500030000020004"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chemeClr val="tx2"/>
                </a:solidFill>
                <a:latin typeface="Calibri" panose="020F0502020204030204" pitchFamily="34" charset="0"/>
                <a:ea typeface="+mn-ea"/>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pPr/>
              <a:t>‹#›</a:t>
            </a:fld>
            <a:endParaRPr lang="en-CA" altLang="en-US" dirty="0"/>
          </a:p>
        </p:txBody>
      </p:sp>
      <p:pic>
        <p:nvPicPr>
          <p:cNvPr id="1030" name="Picture 17"/>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147201567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rgbClr val="63666A"/>
                </a:solidFill>
                <a:latin typeface="Calibri" panose="020F0502020204030204" pitchFamily="34" charset="0"/>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solidFill>
                  <a:srgbClr val="63666A"/>
                </a:solidFill>
              </a:rPr>
              <a:pPr/>
              <a:t>‹#›</a:t>
            </a:fld>
            <a:endParaRPr lang="en-CA" altLang="en-US" dirty="0">
              <a:solidFill>
                <a:srgbClr val="63666A"/>
              </a:solidFill>
            </a:endParaRPr>
          </a:p>
        </p:txBody>
      </p:sp>
      <p:pic>
        <p:nvPicPr>
          <p:cNvPr id="1030" name="Picture 1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30816480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rgbClr val="63666A"/>
                </a:solidFill>
                <a:latin typeface="Calibri" panose="020F0502020204030204" pitchFamily="34" charset="0"/>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solidFill>
                  <a:srgbClr val="63666A"/>
                </a:solidFill>
              </a:rPr>
              <a:pPr/>
              <a:t>‹#›</a:t>
            </a:fld>
            <a:endParaRPr lang="en-CA" altLang="en-US" dirty="0">
              <a:solidFill>
                <a:srgbClr val="63666A"/>
              </a:solidFill>
            </a:endParaRPr>
          </a:p>
        </p:txBody>
      </p:sp>
      <p:pic>
        <p:nvPicPr>
          <p:cNvPr id="1030" name="Picture 1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21080152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396394" y="6198254"/>
            <a:ext cx="11397288" cy="0"/>
          </a:xfrm>
          <a:prstGeom prst="line">
            <a:avLst/>
          </a:prstGeom>
          <a:noFill/>
          <a:ln w="9525">
            <a:solidFill>
              <a:schemeClr val="accent2"/>
            </a:solidFill>
            <a:round/>
            <a:headEnd/>
            <a:tailEnd/>
          </a:ln>
          <a:effectLst/>
        </p:spPr>
        <p:txBody>
          <a:bodyPr wrap="none" lIns="0" tIns="44948" rIns="0" bIns="44948" anchor="ctr"/>
          <a:lstStyle/>
          <a:p>
            <a:pPr>
              <a:defRPr/>
            </a:pPr>
            <a:endParaRPr lang="en-CA" sz="1588" dirty="0">
              <a:ea typeface="+mn-ea"/>
            </a:endParaRPr>
          </a:p>
        </p:txBody>
      </p:sp>
      <p:sp>
        <p:nvSpPr>
          <p:cNvPr id="1031" name="Rectangle 24"/>
          <p:cNvSpPr>
            <a:spLocks noGrp="1" noChangeArrowheads="1"/>
          </p:cNvSpPr>
          <p:nvPr>
            <p:ph type="body" idx="1"/>
          </p:nvPr>
        </p:nvSpPr>
        <p:spPr bwMode="gray">
          <a:xfrm>
            <a:off x="399280" y="925486"/>
            <a:ext cx="11393978"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dirty="0"/>
              <a:t>Bullet one</a:t>
            </a:r>
          </a:p>
          <a:p>
            <a:pPr lvl="1"/>
            <a:r>
              <a:rPr lang="en-CA" dirty="0"/>
              <a:t>Bullet two</a:t>
            </a:r>
          </a:p>
          <a:p>
            <a:pPr lvl="2"/>
            <a:r>
              <a:rPr lang="en-CA" dirty="0"/>
              <a:t>Bullet three</a:t>
            </a:r>
          </a:p>
          <a:p>
            <a:pPr lvl="3"/>
            <a:r>
              <a:rPr lang="en-CA" dirty="0"/>
              <a:t>Bullet four</a:t>
            </a:r>
          </a:p>
          <a:p>
            <a:pPr lvl="4"/>
            <a:r>
              <a:rPr lang="en-CA" dirty="0"/>
              <a:t>Bullet five</a:t>
            </a:r>
          </a:p>
        </p:txBody>
      </p:sp>
      <p:sp>
        <p:nvSpPr>
          <p:cNvPr id="12" name="Rectangle 17"/>
          <p:cNvSpPr txBox="1">
            <a:spLocks noChangeArrowheads="1"/>
          </p:cNvSpPr>
          <p:nvPr/>
        </p:nvSpPr>
        <p:spPr bwMode="auto">
          <a:xfrm>
            <a:off x="396147" y="6269049"/>
            <a:ext cx="406462" cy="214546"/>
          </a:xfrm>
          <a:prstGeom prst="rect">
            <a:avLst/>
          </a:prstGeom>
          <a:noFill/>
        </p:spPr>
        <p:txBody>
          <a:bodyPr wrap="square" lIns="0">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l"/>
            <a:fld id="{4709DFA8-5E55-4CEC-9D0D-670ECCEB4301}" type="slidenum">
              <a:rPr lang="en-CA" sz="794" smtClean="0">
                <a:solidFill>
                  <a:schemeClr val="tx1"/>
                </a:solidFill>
              </a:rPr>
              <a:t>‹#›</a:t>
            </a:fld>
            <a:endParaRPr lang="en-CA" sz="794" dirty="0">
              <a:solidFill>
                <a:schemeClr val="tx1"/>
              </a:solidFill>
            </a:endParaRPr>
          </a:p>
        </p:txBody>
      </p:sp>
      <p:cxnSp>
        <p:nvCxnSpPr>
          <p:cNvPr id="14" name="Straight Connector 13"/>
          <p:cNvCxnSpPr/>
          <p:nvPr/>
        </p:nvCxnSpPr>
        <p:spPr bwMode="auto">
          <a:xfrm>
            <a:off x="663261" y="6253689"/>
            <a:ext cx="0" cy="242047"/>
          </a:xfrm>
          <a:prstGeom prst="line">
            <a:avLst/>
          </a:prstGeom>
          <a:noFill/>
          <a:ln w="9525" cap="flat" cmpd="sng" algn="ctr">
            <a:solidFill>
              <a:schemeClr val="tx1"/>
            </a:solidFill>
            <a:prstDash val="solid"/>
            <a:round/>
            <a:headEnd type="none" w="med" len="med"/>
            <a:tailEnd type="none" w="med" len="med"/>
          </a:ln>
          <a:effectLst/>
        </p:spPr>
      </p:cxnSp>
      <p:sp>
        <p:nvSpPr>
          <p:cNvPr id="2" name="Title Placeholder 1"/>
          <p:cNvSpPr>
            <a:spLocks noGrp="1"/>
          </p:cNvSpPr>
          <p:nvPr>
            <p:ph type="title"/>
          </p:nvPr>
        </p:nvSpPr>
        <p:spPr>
          <a:xfrm>
            <a:off x="399280" y="477817"/>
            <a:ext cx="11393978" cy="282388"/>
          </a:xfrm>
          <a:prstGeom prst="rect">
            <a:avLst/>
          </a:prstGeom>
        </p:spPr>
        <p:txBody>
          <a:bodyPr vert="horz" wrap="square" lIns="0" tIns="0" rIns="0" bIns="0" rtlCol="0" anchor="b">
            <a:noAutofit/>
          </a:bodyPr>
          <a:lstStyle/>
          <a:p>
            <a:r>
              <a:rPr lang="en-US"/>
              <a:t>Click to edit Master title style</a:t>
            </a:r>
            <a:endParaRPr lang="en-CA" dirty="0"/>
          </a:p>
        </p:txBody>
      </p:sp>
      <p:sp>
        <p:nvSpPr>
          <p:cNvPr id="5" name="Footer Placeholder 4"/>
          <p:cNvSpPr>
            <a:spLocks noGrp="1"/>
          </p:cNvSpPr>
          <p:nvPr>
            <p:ph type="ftr" sz="quarter" idx="3"/>
          </p:nvPr>
        </p:nvSpPr>
        <p:spPr>
          <a:xfrm>
            <a:off x="779319" y="6208195"/>
            <a:ext cx="7758545" cy="365592"/>
          </a:xfrm>
          <a:prstGeom prst="rect">
            <a:avLst/>
          </a:prstGeom>
        </p:spPr>
        <p:txBody>
          <a:bodyPr vert="horz" lIns="0" tIns="45720" rIns="0" bIns="45720" rtlCol="0" anchor="t"/>
          <a:lstStyle>
            <a:lvl1pPr algn="l">
              <a:defRPr sz="618">
                <a:solidFill>
                  <a:schemeClr val="tx1"/>
                </a:solidFill>
              </a:defRPr>
            </a:lvl1pPr>
          </a:lstStyle>
          <a:p>
            <a:endParaRPr lang="en-CA" dirty="0"/>
          </a:p>
        </p:txBody>
      </p:sp>
      <p:pic>
        <p:nvPicPr>
          <p:cNvPr id="9" name="Picture 8">
            <a:extLst>
              <a:ext uri="{FF2B5EF4-FFF2-40B4-BE49-F238E27FC236}">
                <a16:creationId xmlns:a16="http://schemas.microsoft.com/office/drawing/2014/main" id="{4F863493-482B-48EA-9722-51D5279C5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32708"/>
          <a:stretch/>
        </p:blipFill>
        <p:spPr>
          <a:xfrm>
            <a:off x="9747682" y="6272215"/>
            <a:ext cx="2045576" cy="302025"/>
          </a:xfrm>
          <a:prstGeom prst="rect">
            <a:avLst/>
          </a:prstGeom>
        </p:spPr>
      </p:pic>
    </p:spTree>
    <p:extLst>
      <p:ext uri="{BB962C8B-B14F-4D97-AF65-F5344CB8AC3E}">
        <p14:creationId xmlns:p14="http://schemas.microsoft.com/office/powerpoint/2010/main" val="24564242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p:titleStyle>
    <p:bodyStyle>
      <a:lvl1pPr marL="204518" indent="-204518" algn="l" defTabSz="787255" rtl="0" eaLnBrk="1" fontAlgn="base" hangingPunct="1">
        <a:spcBef>
          <a:spcPts val="794"/>
        </a:spcBef>
        <a:spcAft>
          <a:spcPct val="0"/>
        </a:spcAft>
        <a:buClr>
          <a:schemeClr val="accent2"/>
        </a:buClr>
        <a:buSzPct val="70000"/>
        <a:buFont typeface="Wingdings" pitchFamily="2" charset="2"/>
        <a:buChar char="l"/>
        <a:defRPr sz="882">
          <a:solidFill>
            <a:schemeClr val="tx1"/>
          </a:solidFill>
          <a:latin typeface="+mn-lt"/>
          <a:ea typeface="+mn-ea"/>
          <a:cs typeface="+mn-cs"/>
        </a:defRPr>
      </a:lvl1pPr>
      <a:lvl2pPr marL="407636" indent="-201717" algn="l" defTabSz="787255" rtl="0" eaLnBrk="1" fontAlgn="base" hangingPunct="1">
        <a:spcBef>
          <a:spcPts val="265"/>
        </a:spcBef>
        <a:spcAft>
          <a:spcPct val="0"/>
        </a:spcAft>
        <a:buClr>
          <a:schemeClr val="accent1"/>
        </a:buClr>
        <a:buSzPct val="70000"/>
        <a:buFont typeface="Wingdings" pitchFamily="2" charset="2"/>
        <a:buChar char="n"/>
        <a:defRPr sz="882">
          <a:solidFill>
            <a:schemeClr val="tx1"/>
          </a:solidFill>
          <a:latin typeface="+mn-lt"/>
          <a:ea typeface="+mn-ea"/>
        </a:defRPr>
      </a:lvl2pPr>
      <a:lvl3pPr marL="602348" indent="-193312" algn="l" defTabSz="787255" rtl="0" eaLnBrk="1" fontAlgn="base" hangingPunct="1">
        <a:spcBef>
          <a:spcPts val="265"/>
        </a:spcBef>
        <a:spcAft>
          <a:spcPct val="0"/>
        </a:spcAft>
        <a:buClr>
          <a:schemeClr val="accent1"/>
        </a:buClr>
        <a:buFont typeface="Arial" charset="0"/>
        <a:buChar char="–"/>
        <a:defRPr sz="882">
          <a:solidFill>
            <a:schemeClr val="tx1"/>
          </a:solidFill>
          <a:latin typeface="+mn-lt"/>
          <a:ea typeface="+mn-ea"/>
        </a:defRPr>
      </a:lvl3pPr>
      <a:lvl4pPr marL="795660" indent="-191911" algn="l" defTabSz="787255" rtl="0" eaLnBrk="1" fontAlgn="base" hangingPunct="1">
        <a:spcBef>
          <a:spcPts val="265"/>
        </a:spcBef>
        <a:spcAft>
          <a:spcPct val="0"/>
        </a:spcAft>
        <a:buClr>
          <a:schemeClr val="accent1"/>
        </a:buClr>
        <a:buFont typeface="Wingdings" pitchFamily="2" charset="2"/>
        <a:buChar char="w"/>
        <a:defRPr sz="882">
          <a:solidFill>
            <a:schemeClr val="tx1"/>
          </a:solidFill>
          <a:latin typeface="+mn-lt"/>
          <a:ea typeface="+mn-ea"/>
        </a:defRPr>
      </a:lvl4pPr>
      <a:lvl5pPr marL="1011385" indent="-214324" algn="l" defTabSz="787255" rtl="0" eaLnBrk="1" fontAlgn="base" hangingPunct="1">
        <a:spcBef>
          <a:spcPts val="265"/>
        </a:spcBef>
        <a:spcAft>
          <a:spcPct val="0"/>
        </a:spcAft>
        <a:buClr>
          <a:schemeClr val="accent1"/>
        </a:buClr>
        <a:buFont typeface="Arial" charset="0"/>
        <a:buChar char="&gt;"/>
        <a:defRPr sz="882">
          <a:solidFill>
            <a:schemeClr val="tx1"/>
          </a:solidFill>
          <a:latin typeface="+mn-lt"/>
          <a:ea typeface="+mn-ea"/>
        </a:defRPr>
      </a:lvl5pPr>
      <a:lvl6pPr marL="14148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6pPr>
      <a:lvl7pPr marL="1818251"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7pPr>
      <a:lvl8pPr marL="2221685"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8pPr>
      <a:lvl9pPr marL="26251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pn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E28F-40F9-4E78-A9BA-095CAB807609}"/>
              </a:ext>
            </a:extLst>
          </p:cNvPr>
          <p:cNvSpPr>
            <a:spLocks noGrp="1"/>
          </p:cNvSpPr>
          <p:nvPr>
            <p:ph type="title"/>
          </p:nvPr>
        </p:nvSpPr>
        <p:spPr/>
        <p:txBody>
          <a:bodyPr/>
          <a:lstStyle/>
          <a:p>
            <a:pPr algn="ctr"/>
            <a:r>
              <a:rPr lang="en-CA" dirty="0"/>
              <a:t>Are Purpose Built Rental Apartments Recession Resistant? </a:t>
            </a:r>
          </a:p>
        </p:txBody>
      </p:sp>
      <p:sp>
        <p:nvSpPr>
          <p:cNvPr id="3" name="Content Placeholder 2">
            <a:extLst>
              <a:ext uri="{FF2B5EF4-FFF2-40B4-BE49-F238E27FC236}">
                <a16:creationId xmlns:a16="http://schemas.microsoft.com/office/drawing/2014/main" id="{5EF0ECBE-A6D1-4817-B08B-EBD4DA95CA69}"/>
              </a:ext>
            </a:extLst>
          </p:cNvPr>
          <p:cNvSpPr>
            <a:spLocks noGrp="1"/>
          </p:cNvSpPr>
          <p:nvPr>
            <p:ph idx="1"/>
          </p:nvPr>
        </p:nvSpPr>
        <p:spPr>
          <a:xfrm>
            <a:off x="1254842" y="4480559"/>
            <a:ext cx="3176987" cy="2103169"/>
          </a:xfrm>
        </p:spPr>
        <p:txBody>
          <a:bodyPr>
            <a:normAutofit/>
          </a:bodyPr>
          <a:lstStyle/>
          <a:p>
            <a:pPr marL="0" indent="0" algn="ctr">
              <a:buNone/>
            </a:pPr>
            <a:r>
              <a:rPr lang="en-CA" dirty="0"/>
              <a:t>Derek Lobo, CEO</a:t>
            </a:r>
            <a:br>
              <a:rPr lang="en-CA" dirty="0"/>
            </a:br>
            <a:r>
              <a:rPr lang="en-CA" dirty="0"/>
              <a:t>Broker of Record</a:t>
            </a:r>
          </a:p>
          <a:p>
            <a:pPr marL="0" indent="0" algn="ctr">
              <a:buNone/>
            </a:pPr>
            <a:endParaRPr lang="en-CA" dirty="0"/>
          </a:p>
        </p:txBody>
      </p:sp>
      <p:sp>
        <p:nvSpPr>
          <p:cNvPr id="4" name="Slide Number Placeholder 3">
            <a:extLst>
              <a:ext uri="{FF2B5EF4-FFF2-40B4-BE49-F238E27FC236}">
                <a16:creationId xmlns:a16="http://schemas.microsoft.com/office/drawing/2014/main" id="{ACD09DEE-8F42-42CF-89E7-D0479F04EB5C}"/>
              </a:ext>
            </a:extLst>
          </p:cNvPr>
          <p:cNvSpPr>
            <a:spLocks noGrp="1"/>
          </p:cNvSpPr>
          <p:nvPr>
            <p:ph type="sldNum" sz="quarter" idx="10"/>
          </p:nvPr>
        </p:nvSpPr>
        <p:spPr/>
        <p:txBody>
          <a:bodyPr/>
          <a:lstStyle/>
          <a:p>
            <a:fld id="{48A509F8-7C13-4B3F-907D-4501D93D086E}" type="slidenum">
              <a:rPr lang="en-CA" smtClean="0"/>
              <a:pPr/>
              <a:t>1</a:t>
            </a:fld>
            <a:endParaRPr lang="en-CA"/>
          </a:p>
        </p:txBody>
      </p:sp>
      <p:pic>
        <p:nvPicPr>
          <p:cNvPr id="6" name="Picture 5">
            <a:extLst>
              <a:ext uri="{FF2B5EF4-FFF2-40B4-BE49-F238E27FC236}">
                <a16:creationId xmlns:a16="http://schemas.microsoft.com/office/drawing/2014/main" id="{5B35A21A-594F-49DA-A4F8-FB43E49162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6916" y="1747751"/>
            <a:ext cx="1924193" cy="2492256"/>
          </a:xfrm>
          <a:prstGeom prst="rect">
            <a:avLst/>
          </a:prstGeom>
        </p:spPr>
      </p:pic>
      <p:sp>
        <p:nvSpPr>
          <p:cNvPr id="7" name="TextBox 6">
            <a:extLst>
              <a:ext uri="{FF2B5EF4-FFF2-40B4-BE49-F238E27FC236}">
                <a16:creationId xmlns:a16="http://schemas.microsoft.com/office/drawing/2014/main" id="{EE0FC737-09C7-480C-807C-5F2E4DBF3A8C}"/>
              </a:ext>
            </a:extLst>
          </p:cNvPr>
          <p:cNvSpPr txBox="1"/>
          <p:nvPr/>
        </p:nvSpPr>
        <p:spPr>
          <a:xfrm>
            <a:off x="5284261" y="1997839"/>
            <a:ext cx="6276368" cy="3847207"/>
          </a:xfrm>
          <a:prstGeom prst="rect">
            <a:avLst/>
          </a:prstGeom>
          <a:noFill/>
        </p:spPr>
        <p:txBody>
          <a:bodyPr wrap="square" rtlCol="0">
            <a:spAutoFit/>
          </a:bodyPr>
          <a:lstStyle/>
          <a:p>
            <a:pPr marL="285750" indent="-285750">
              <a:buFontTx/>
              <a:buChar char="-"/>
            </a:pPr>
            <a:r>
              <a:rPr lang="en-CA" sz="2000" dirty="0"/>
              <a:t>30+ Years in the Rental Apartment Business across North America</a:t>
            </a:r>
          </a:p>
          <a:p>
            <a:pPr marL="285750" indent="-285750">
              <a:buFontTx/>
              <a:buChar char="-"/>
            </a:pPr>
            <a:endParaRPr lang="en-CA" sz="2000" dirty="0"/>
          </a:p>
          <a:p>
            <a:pPr marL="285750" indent="-285750">
              <a:buFontTx/>
              <a:buChar char="-"/>
            </a:pPr>
            <a:r>
              <a:rPr lang="en-CA" sz="2000" dirty="0"/>
              <a:t>Worked through 17 global and local recessions</a:t>
            </a:r>
          </a:p>
          <a:p>
            <a:pPr marL="285750" indent="-285750">
              <a:buFontTx/>
              <a:buChar char="-"/>
            </a:pPr>
            <a:endParaRPr lang="en-CA" sz="2000" dirty="0"/>
          </a:p>
          <a:p>
            <a:pPr marL="285750" indent="-285750">
              <a:buFontTx/>
              <a:buChar char="-"/>
            </a:pPr>
            <a:r>
              <a:rPr lang="en-CA" sz="2000" dirty="0"/>
              <a:t>Apartment Leasing, Apartment Brokerage, Student Housing, New Apartment Construction</a:t>
            </a:r>
          </a:p>
          <a:p>
            <a:pPr marL="285750" indent="-285750">
              <a:buFontTx/>
              <a:buChar char="-"/>
            </a:pPr>
            <a:endParaRPr lang="en-CA" sz="2000" dirty="0"/>
          </a:p>
          <a:p>
            <a:pPr marL="285750" indent="-285750">
              <a:buFontTx/>
              <a:buChar char="-"/>
            </a:pPr>
            <a:endParaRPr lang="en-CA" sz="2000" dirty="0"/>
          </a:p>
          <a:p>
            <a:pPr algn="ctr"/>
            <a:r>
              <a:rPr lang="en-CA" sz="3200" b="1" dirty="0"/>
              <a:t>WEBINAR WILL BEGIN SHORTLY</a:t>
            </a:r>
            <a:endParaRPr lang="en-US" sz="3200" b="1" dirty="0"/>
          </a:p>
        </p:txBody>
      </p:sp>
    </p:spTree>
    <p:extLst>
      <p:ext uri="{BB962C8B-B14F-4D97-AF65-F5344CB8AC3E}">
        <p14:creationId xmlns:p14="http://schemas.microsoft.com/office/powerpoint/2010/main" val="232169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B0FE5-DE2B-4133-A797-D9DB3DD9F518}"/>
              </a:ext>
            </a:extLst>
          </p:cNvPr>
          <p:cNvSpPr>
            <a:spLocks noGrp="1"/>
          </p:cNvSpPr>
          <p:nvPr>
            <p:ph idx="1"/>
          </p:nvPr>
        </p:nvSpPr>
        <p:spPr>
          <a:xfrm>
            <a:off x="2939143" y="1784080"/>
            <a:ext cx="8841713" cy="4891088"/>
          </a:xfrm>
        </p:spPr>
        <p:txBody>
          <a:bodyPr>
            <a:normAutofit/>
          </a:bodyPr>
          <a:lstStyle/>
          <a:p>
            <a:pPr lvl="1"/>
            <a:r>
              <a:rPr lang="en-CA" dirty="0"/>
              <a:t>Leasing activity will see a disruption: </a:t>
            </a:r>
            <a:r>
              <a:rPr lang="en-CA" dirty="0">
                <a:solidFill>
                  <a:srgbClr val="FF0000"/>
                </a:solidFill>
              </a:rPr>
              <a:t>Stay tuned for solutions</a:t>
            </a:r>
          </a:p>
          <a:p>
            <a:pPr marL="457200" lvl="1" indent="0">
              <a:buNone/>
            </a:pPr>
            <a:endParaRPr lang="en-CA" dirty="0">
              <a:solidFill>
                <a:srgbClr val="FF0000"/>
              </a:solidFill>
            </a:endParaRPr>
          </a:p>
          <a:p>
            <a:pPr lvl="1"/>
            <a:r>
              <a:rPr lang="en-CA" dirty="0"/>
              <a:t>Industrial and logistics will also remain strong. Self storage due to limited interaction will also be less impacted.</a:t>
            </a:r>
          </a:p>
          <a:p>
            <a:pPr marL="457200" lvl="1" indent="0">
              <a:buNone/>
            </a:pPr>
            <a:endParaRPr lang="en-CA" dirty="0"/>
          </a:p>
          <a:p>
            <a:endParaRPr lang="en-US" dirty="0"/>
          </a:p>
        </p:txBody>
      </p:sp>
      <p:sp>
        <p:nvSpPr>
          <p:cNvPr id="4" name="Slide Number Placeholder 3">
            <a:extLst>
              <a:ext uri="{FF2B5EF4-FFF2-40B4-BE49-F238E27FC236}">
                <a16:creationId xmlns:a16="http://schemas.microsoft.com/office/drawing/2014/main" id="{33EA7219-C9CC-46CE-BD28-B81FA8A6CFD7}"/>
              </a:ext>
            </a:extLst>
          </p:cNvPr>
          <p:cNvSpPr>
            <a:spLocks noGrp="1"/>
          </p:cNvSpPr>
          <p:nvPr>
            <p:ph type="sldNum" sz="quarter" idx="10"/>
          </p:nvPr>
        </p:nvSpPr>
        <p:spPr/>
        <p:txBody>
          <a:bodyPr/>
          <a:lstStyle/>
          <a:p>
            <a:fld id="{48A509F8-7C13-4B3F-907D-4501D93D086E}" type="slidenum">
              <a:rPr lang="en-CA" smtClean="0"/>
              <a:pPr/>
              <a:t>10</a:t>
            </a:fld>
            <a:endParaRPr lang="en-CA"/>
          </a:p>
        </p:txBody>
      </p:sp>
      <p:graphicFrame>
        <p:nvGraphicFramePr>
          <p:cNvPr id="6" name="Diagram 5">
            <a:extLst>
              <a:ext uri="{FF2B5EF4-FFF2-40B4-BE49-F238E27FC236}">
                <a16:creationId xmlns:a16="http://schemas.microsoft.com/office/drawing/2014/main" id="{2342CA70-2CFA-4D95-AC0C-215A2D0F54A1}"/>
              </a:ext>
            </a:extLst>
          </p:cNvPr>
          <p:cNvGraphicFramePr/>
          <p:nvPr>
            <p:extLst>
              <p:ext uri="{D42A27DB-BD31-4B8C-83A1-F6EECF244321}">
                <p14:modId xmlns:p14="http://schemas.microsoft.com/office/powerpoint/2010/main" val="466000757"/>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91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580EA-C611-4751-BB1D-ABFCA26BD443}"/>
              </a:ext>
            </a:extLst>
          </p:cNvPr>
          <p:cNvSpPr>
            <a:spLocks noGrp="1"/>
          </p:cNvSpPr>
          <p:nvPr>
            <p:ph idx="1"/>
          </p:nvPr>
        </p:nvSpPr>
        <p:spPr>
          <a:xfrm>
            <a:off x="3108959" y="1637676"/>
            <a:ext cx="8789463" cy="5037492"/>
          </a:xfrm>
        </p:spPr>
        <p:txBody>
          <a:bodyPr>
            <a:normAutofit fontScale="92500" lnSpcReduction="20000"/>
          </a:bodyPr>
          <a:lstStyle/>
          <a:p>
            <a:r>
              <a:rPr lang="en-CA" b="1" dirty="0"/>
              <a:t>Niche products </a:t>
            </a:r>
            <a:r>
              <a:rPr lang="en-CA" dirty="0"/>
              <a:t>– student housing and seniors</a:t>
            </a:r>
          </a:p>
          <a:p>
            <a:pPr marL="0" indent="0">
              <a:buNone/>
            </a:pPr>
            <a:endParaRPr lang="en-CA" dirty="0"/>
          </a:p>
          <a:p>
            <a:r>
              <a:rPr lang="en-CA" dirty="0"/>
              <a:t>For apartment owners and developers, this shift is expected to be challenging for Q2 &amp; Q3 etc.</a:t>
            </a:r>
          </a:p>
          <a:p>
            <a:pPr marL="0" indent="0">
              <a:buNone/>
            </a:pPr>
            <a:endParaRPr lang="en-CA" b="1" dirty="0"/>
          </a:p>
          <a:p>
            <a:r>
              <a:rPr lang="en-CA" b="1" dirty="0"/>
              <a:t>Institutional buyers are strong, but they’ll likely curtail acquisition.</a:t>
            </a:r>
          </a:p>
          <a:p>
            <a:endParaRPr lang="en-CA" b="1" dirty="0"/>
          </a:p>
          <a:p>
            <a:r>
              <a:rPr lang="en-CA" b="1" dirty="0"/>
              <a:t>Everyone will pause on everything, and there’ll be a slow down in decision making.</a:t>
            </a:r>
          </a:p>
          <a:p>
            <a:endParaRPr lang="en-CA" b="1" dirty="0"/>
          </a:p>
          <a:p>
            <a:r>
              <a:rPr lang="en-CA" b="1" dirty="0"/>
              <a:t>Time to close will be longer:</a:t>
            </a:r>
            <a:r>
              <a:rPr lang="en-CA" dirty="0"/>
              <a:t> Inspections municipalities and process time will slow. </a:t>
            </a:r>
            <a:endParaRPr lang="en-CA" b="1" dirty="0"/>
          </a:p>
          <a:p>
            <a:endParaRPr lang="en-US" dirty="0"/>
          </a:p>
        </p:txBody>
      </p:sp>
      <p:sp>
        <p:nvSpPr>
          <p:cNvPr id="4" name="Slide Number Placeholder 3">
            <a:extLst>
              <a:ext uri="{FF2B5EF4-FFF2-40B4-BE49-F238E27FC236}">
                <a16:creationId xmlns:a16="http://schemas.microsoft.com/office/drawing/2014/main" id="{72D8CA42-7748-4711-8F44-28560222D9DD}"/>
              </a:ext>
            </a:extLst>
          </p:cNvPr>
          <p:cNvSpPr>
            <a:spLocks noGrp="1"/>
          </p:cNvSpPr>
          <p:nvPr>
            <p:ph type="sldNum" sz="quarter" idx="10"/>
          </p:nvPr>
        </p:nvSpPr>
        <p:spPr/>
        <p:txBody>
          <a:bodyPr/>
          <a:lstStyle/>
          <a:p>
            <a:fld id="{48A509F8-7C13-4B3F-907D-4501D93D086E}" type="slidenum">
              <a:rPr lang="en-CA" smtClean="0"/>
              <a:pPr/>
              <a:t>11</a:t>
            </a:fld>
            <a:endParaRPr lang="en-CA"/>
          </a:p>
        </p:txBody>
      </p:sp>
      <p:graphicFrame>
        <p:nvGraphicFramePr>
          <p:cNvPr id="6" name="Diagram 5">
            <a:extLst>
              <a:ext uri="{FF2B5EF4-FFF2-40B4-BE49-F238E27FC236}">
                <a16:creationId xmlns:a16="http://schemas.microsoft.com/office/drawing/2014/main" id="{B70AA4D7-3E75-4C15-A375-2E249F1BAC4E}"/>
              </a:ext>
            </a:extLst>
          </p:cNvPr>
          <p:cNvGraphicFramePr/>
          <p:nvPr>
            <p:extLst>
              <p:ext uri="{D42A27DB-BD31-4B8C-83A1-F6EECF244321}">
                <p14:modId xmlns:p14="http://schemas.microsoft.com/office/powerpoint/2010/main" val="466000757"/>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06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4031-F9B5-450C-9D98-94368D634EDA}"/>
              </a:ext>
            </a:extLst>
          </p:cNvPr>
          <p:cNvSpPr>
            <a:spLocks noGrp="1"/>
          </p:cNvSpPr>
          <p:nvPr>
            <p:ph type="title"/>
          </p:nvPr>
        </p:nvSpPr>
        <p:spPr/>
        <p:txBody>
          <a:bodyPr/>
          <a:lstStyle/>
          <a:p>
            <a:r>
              <a:rPr lang="en-CA" dirty="0"/>
              <a:t>Who Could Be In Trouble Right Now?</a:t>
            </a:r>
            <a:endParaRPr lang="en-US" dirty="0"/>
          </a:p>
        </p:txBody>
      </p:sp>
      <p:sp>
        <p:nvSpPr>
          <p:cNvPr id="3" name="Content Placeholder 2">
            <a:extLst>
              <a:ext uri="{FF2B5EF4-FFF2-40B4-BE49-F238E27FC236}">
                <a16:creationId xmlns:a16="http://schemas.microsoft.com/office/drawing/2014/main" id="{BE1580EA-C611-4751-BB1D-ABFCA26BD443}"/>
              </a:ext>
            </a:extLst>
          </p:cNvPr>
          <p:cNvSpPr>
            <a:spLocks noGrp="1"/>
          </p:cNvSpPr>
          <p:nvPr>
            <p:ph idx="1"/>
          </p:nvPr>
        </p:nvSpPr>
        <p:spPr>
          <a:xfrm>
            <a:off x="3108959" y="1789611"/>
            <a:ext cx="8789463" cy="4374028"/>
          </a:xfrm>
        </p:spPr>
        <p:txBody>
          <a:bodyPr/>
          <a:lstStyle/>
          <a:p>
            <a:r>
              <a:rPr lang="en-CA" dirty="0"/>
              <a:t>A recent buyer who paid an extraordinarily </a:t>
            </a:r>
            <a:r>
              <a:rPr lang="en-CA" b="1" dirty="0"/>
              <a:t>low cap rate</a:t>
            </a:r>
            <a:r>
              <a:rPr lang="en-CA" dirty="0"/>
              <a:t>, and is in the middle of a major </a:t>
            </a:r>
            <a:r>
              <a:rPr lang="en-CA" b="1" dirty="0"/>
              <a:t>repositioning.</a:t>
            </a:r>
            <a:endParaRPr lang="en-CA" dirty="0"/>
          </a:p>
          <a:p>
            <a:endParaRPr lang="en-CA" dirty="0"/>
          </a:p>
          <a:p>
            <a:r>
              <a:rPr lang="en-CA" dirty="0"/>
              <a:t>New Construction - Anyone approaching or in lease-up.</a:t>
            </a:r>
          </a:p>
          <a:p>
            <a:pPr marL="0" indent="0">
              <a:buNone/>
            </a:pPr>
            <a:endParaRPr lang="en-CA" b="1" dirty="0"/>
          </a:p>
          <a:p>
            <a:r>
              <a:rPr lang="en-CA" b="1" dirty="0"/>
              <a:t>Niche products</a:t>
            </a:r>
            <a:r>
              <a:rPr lang="en-CA" dirty="0"/>
              <a:t> – student housing &amp; seniors</a:t>
            </a:r>
            <a:endParaRPr lang="en-US" dirty="0"/>
          </a:p>
        </p:txBody>
      </p:sp>
      <p:sp>
        <p:nvSpPr>
          <p:cNvPr id="4" name="Slide Number Placeholder 3">
            <a:extLst>
              <a:ext uri="{FF2B5EF4-FFF2-40B4-BE49-F238E27FC236}">
                <a16:creationId xmlns:a16="http://schemas.microsoft.com/office/drawing/2014/main" id="{72D8CA42-7748-4711-8F44-28560222D9DD}"/>
              </a:ext>
            </a:extLst>
          </p:cNvPr>
          <p:cNvSpPr>
            <a:spLocks noGrp="1"/>
          </p:cNvSpPr>
          <p:nvPr>
            <p:ph type="sldNum" sz="quarter" idx="10"/>
          </p:nvPr>
        </p:nvSpPr>
        <p:spPr/>
        <p:txBody>
          <a:bodyPr/>
          <a:lstStyle/>
          <a:p>
            <a:fld id="{48A509F8-7C13-4B3F-907D-4501D93D086E}" type="slidenum">
              <a:rPr lang="en-CA" smtClean="0"/>
              <a:pPr/>
              <a:t>12</a:t>
            </a:fld>
            <a:endParaRPr lang="en-CA"/>
          </a:p>
        </p:txBody>
      </p:sp>
      <p:graphicFrame>
        <p:nvGraphicFramePr>
          <p:cNvPr id="6" name="Diagram 5">
            <a:extLst>
              <a:ext uri="{FF2B5EF4-FFF2-40B4-BE49-F238E27FC236}">
                <a16:creationId xmlns:a16="http://schemas.microsoft.com/office/drawing/2014/main" id="{48E005C1-8C5C-41FB-B760-158EC8E6F659}"/>
              </a:ext>
            </a:extLst>
          </p:cNvPr>
          <p:cNvGraphicFramePr/>
          <p:nvPr>
            <p:extLst>
              <p:ext uri="{D42A27DB-BD31-4B8C-83A1-F6EECF244321}">
                <p14:modId xmlns:p14="http://schemas.microsoft.com/office/powerpoint/2010/main" val="466000757"/>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38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3A8B-70FF-43E3-BFE7-51A1B990AF54}"/>
              </a:ext>
            </a:extLst>
          </p:cNvPr>
          <p:cNvSpPr>
            <a:spLocks noGrp="1"/>
          </p:cNvSpPr>
          <p:nvPr>
            <p:ph type="title"/>
          </p:nvPr>
        </p:nvSpPr>
        <p:spPr/>
        <p:txBody>
          <a:bodyPr/>
          <a:lstStyle/>
          <a:p>
            <a:r>
              <a:rPr lang="en-CA" dirty="0"/>
              <a:t>Where are the buying opportunities?</a:t>
            </a:r>
            <a:endParaRPr lang="en-US" dirty="0"/>
          </a:p>
        </p:txBody>
      </p:sp>
      <p:sp>
        <p:nvSpPr>
          <p:cNvPr id="3" name="Content Placeholder 2">
            <a:extLst>
              <a:ext uri="{FF2B5EF4-FFF2-40B4-BE49-F238E27FC236}">
                <a16:creationId xmlns:a16="http://schemas.microsoft.com/office/drawing/2014/main" id="{A85E6680-8B23-449C-8AA5-E1868B40D287}"/>
              </a:ext>
            </a:extLst>
          </p:cNvPr>
          <p:cNvSpPr>
            <a:spLocks noGrp="1"/>
          </p:cNvSpPr>
          <p:nvPr>
            <p:ph idx="1"/>
          </p:nvPr>
        </p:nvSpPr>
        <p:spPr>
          <a:xfrm>
            <a:off x="3344091" y="1914314"/>
            <a:ext cx="8554332" cy="4249325"/>
          </a:xfrm>
        </p:spPr>
        <p:txBody>
          <a:bodyPr/>
          <a:lstStyle/>
          <a:p>
            <a:pPr marL="514350" indent="-514350">
              <a:buFont typeface="+mj-lt"/>
              <a:buAutoNum type="arabicPeriod"/>
            </a:pPr>
            <a:r>
              <a:rPr lang="en-CA" dirty="0"/>
              <a:t>Under capitalized apartment buildings mid-construction</a:t>
            </a:r>
          </a:p>
          <a:p>
            <a:pPr marL="514350" indent="-514350">
              <a:buFont typeface="+mj-lt"/>
              <a:buAutoNum type="arabicPeriod"/>
            </a:pPr>
            <a:r>
              <a:rPr lang="en-CA" dirty="0"/>
              <a:t>Leveraged land deals</a:t>
            </a:r>
          </a:p>
          <a:p>
            <a:pPr marL="514350" indent="-514350">
              <a:buFont typeface="+mj-lt"/>
              <a:buAutoNum type="arabicPeriod"/>
            </a:pPr>
            <a:r>
              <a:rPr lang="en-CA" dirty="0"/>
              <a:t>REIT shares</a:t>
            </a:r>
          </a:p>
          <a:p>
            <a:pPr marL="514350" indent="-514350">
              <a:buFont typeface="+mj-lt"/>
              <a:buAutoNum type="arabicPeriod"/>
            </a:pPr>
            <a:r>
              <a:rPr lang="en-CA" dirty="0"/>
              <a:t>Apartment owners who get in trouble in another industry and need liquidity</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E0E4D3C-B565-4EE1-8566-930D05014B24}"/>
              </a:ext>
            </a:extLst>
          </p:cNvPr>
          <p:cNvSpPr>
            <a:spLocks noGrp="1"/>
          </p:cNvSpPr>
          <p:nvPr>
            <p:ph type="sldNum" sz="quarter" idx="10"/>
          </p:nvPr>
        </p:nvSpPr>
        <p:spPr/>
        <p:txBody>
          <a:bodyPr/>
          <a:lstStyle/>
          <a:p>
            <a:fld id="{48A509F8-7C13-4B3F-907D-4501D93D086E}" type="slidenum">
              <a:rPr lang="en-CA" smtClean="0"/>
              <a:pPr/>
              <a:t>13</a:t>
            </a:fld>
            <a:endParaRPr lang="en-CA"/>
          </a:p>
        </p:txBody>
      </p:sp>
      <p:graphicFrame>
        <p:nvGraphicFramePr>
          <p:cNvPr id="5" name="Diagram 4">
            <a:extLst>
              <a:ext uri="{FF2B5EF4-FFF2-40B4-BE49-F238E27FC236}">
                <a16:creationId xmlns:a16="http://schemas.microsoft.com/office/drawing/2014/main" id="{75EF0383-F915-4316-B6E2-CBFBFB9E6C44}"/>
              </a:ext>
            </a:extLst>
          </p:cNvPr>
          <p:cNvGraphicFramePr/>
          <p:nvPr>
            <p:extLst>
              <p:ext uri="{D42A27DB-BD31-4B8C-83A1-F6EECF244321}">
                <p14:modId xmlns:p14="http://schemas.microsoft.com/office/powerpoint/2010/main" val="3626776450"/>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23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D8CA42-7748-4711-8F44-28560222D9DD}"/>
              </a:ext>
            </a:extLst>
          </p:cNvPr>
          <p:cNvSpPr>
            <a:spLocks noGrp="1"/>
          </p:cNvSpPr>
          <p:nvPr>
            <p:ph type="sldNum" sz="quarter" idx="10"/>
          </p:nvPr>
        </p:nvSpPr>
        <p:spPr/>
        <p:txBody>
          <a:bodyPr/>
          <a:lstStyle/>
          <a:p>
            <a:fld id="{48A509F8-7C13-4B3F-907D-4501D93D086E}" type="slidenum">
              <a:rPr lang="en-CA" smtClean="0"/>
              <a:pPr/>
              <a:t>14</a:t>
            </a:fld>
            <a:endParaRPr lang="en-CA"/>
          </a:p>
        </p:txBody>
      </p:sp>
      <p:graphicFrame>
        <p:nvGraphicFramePr>
          <p:cNvPr id="6" name="Diagram 5">
            <a:extLst>
              <a:ext uri="{FF2B5EF4-FFF2-40B4-BE49-F238E27FC236}">
                <a16:creationId xmlns:a16="http://schemas.microsoft.com/office/drawing/2014/main" id="{48E005C1-8C5C-41FB-B760-158EC8E6F659}"/>
              </a:ext>
            </a:extLst>
          </p:cNvPr>
          <p:cNvGraphicFramePr/>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242360A-FB84-4B27-B63E-A10E37DD1A60}"/>
              </a:ext>
            </a:extLst>
          </p:cNvPr>
          <p:cNvPicPr>
            <a:picLocks noChangeAspect="1"/>
          </p:cNvPicPr>
          <p:nvPr/>
        </p:nvPicPr>
        <p:blipFill>
          <a:blip r:embed="rId8"/>
          <a:stretch>
            <a:fillRect/>
          </a:stretch>
        </p:blipFill>
        <p:spPr>
          <a:xfrm>
            <a:off x="3218906" y="1914314"/>
            <a:ext cx="6172200" cy="3581400"/>
          </a:xfrm>
          <a:prstGeom prst="rect">
            <a:avLst/>
          </a:prstGeom>
        </p:spPr>
      </p:pic>
    </p:spTree>
    <p:extLst>
      <p:ext uri="{BB962C8B-B14F-4D97-AF65-F5344CB8AC3E}">
        <p14:creationId xmlns:p14="http://schemas.microsoft.com/office/powerpoint/2010/main" val="19318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7A7E3-B754-4719-88C6-D5545C42EF1E}"/>
              </a:ext>
            </a:extLst>
          </p:cNvPr>
          <p:cNvSpPr>
            <a:spLocks noGrp="1"/>
          </p:cNvSpPr>
          <p:nvPr>
            <p:ph idx="1"/>
          </p:nvPr>
        </p:nvSpPr>
        <p:spPr>
          <a:xfrm>
            <a:off x="2965269" y="1914314"/>
            <a:ext cx="8933154" cy="4525963"/>
          </a:xfrm>
        </p:spPr>
        <p:txBody>
          <a:bodyPr>
            <a:normAutofit fontScale="92500" lnSpcReduction="20000"/>
          </a:bodyPr>
          <a:lstStyle/>
          <a:p>
            <a:pPr marL="514350" indent="-514350">
              <a:buFont typeface="+mj-lt"/>
              <a:buAutoNum type="arabicPeriod"/>
            </a:pPr>
            <a:r>
              <a:rPr lang="en-US" b="1" dirty="0"/>
              <a:t>Stay on point</a:t>
            </a:r>
          </a:p>
          <a:p>
            <a:pPr marL="514350" indent="-514350">
              <a:buFont typeface="+mj-lt"/>
              <a:buAutoNum type="arabicPeriod"/>
            </a:pPr>
            <a:endParaRPr lang="en-US" b="1" dirty="0"/>
          </a:p>
          <a:p>
            <a:pPr marL="514350" indent="-514350">
              <a:buFont typeface="+mj-lt"/>
              <a:buAutoNum type="arabicPeriod"/>
            </a:pPr>
            <a:r>
              <a:rPr lang="en-US" b="1" dirty="0"/>
              <a:t>Know how to deliver bad news</a:t>
            </a:r>
          </a:p>
          <a:p>
            <a:pPr marL="514350" indent="-514350">
              <a:buFont typeface="+mj-lt"/>
              <a:buAutoNum type="arabicPeriod"/>
            </a:pPr>
            <a:endParaRPr lang="en-US" b="1" dirty="0"/>
          </a:p>
          <a:p>
            <a:pPr marL="514350" indent="-514350">
              <a:buFont typeface="+mj-lt"/>
              <a:buAutoNum type="arabicPeriod"/>
            </a:pPr>
            <a:r>
              <a:rPr lang="en-US" b="1" dirty="0"/>
              <a:t>Communicate frequently </a:t>
            </a:r>
          </a:p>
          <a:p>
            <a:pPr marL="514350" indent="-514350">
              <a:buFont typeface="+mj-lt"/>
              <a:buAutoNum type="arabicPeriod"/>
            </a:pPr>
            <a:endParaRPr lang="en-US" b="1" dirty="0"/>
          </a:p>
          <a:p>
            <a:pPr marL="514350" indent="-514350">
              <a:buFont typeface="+mj-lt"/>
              <a:buAutoNum type="arabicPeriod"/>
            </a:pPr>
            <a:r>
              <a:rPr lang="en-US" b="1" dirty="0"/>
              <a:t>Be compassionate</a:t>
            </a:r>
          </a:p>
          <a:p>
            <a:pPr marL="514350" indent="-514350">
              <a:buFont typeface="+mj-lt"/>
              <a:buAutoNum type="arabicPeriod"/>
            </a:pPr>
            <a:endParaRPr lang="en-US" b="1" dirty="0"/>
          </a:p>
          <a:p>
            <a:pPr marL="514350" indent="-514350">
              <a:buFont typeface="+mj-lt"/>
              <a:buAutoNum type="arabicPeriod"/>
            </a:pPr>
            <a:r>
              <a:rPr lang="en-US" b="1" dirty="0"/>
              <a:t>We’re looking for a trusted voice to provide guidance – and that’s what we need to give to the people who depend on us.</a:t>
            </a:r>
          </a:p>
          <a:p>
            <a:pPr marL="0" indent="0">
              <a:buNone/>
            </a:pPr>
            <a:endParaRPr lang="en-US" b="1" dirty="0"/>
          </a:p>
        </p:txBody>
      </p:sp>
      <p:sp>
        <p:nvSpPr>
          <p:cNvPr id="4" name="Slide Number Placeholder 3">
            <a:extLst>
              <a:ext uri="{FF2B5EF4-FFF2-40B4-BE49-F238E27FC236}">
                <a16:creationId xmlns:a16="http://schemas.microsoft.com/office/drawing/2014/main" id="{15B87011-01DE-4EDF-A8D0-9044DBA5B268}"/>
              </a:ext>
            </a:extLst>
          </p:cNvPr>
          <p:cNvSpPr>
            <a:spLocks noGrp="1"/>
          </p:cNvSpPr>
          <p:nvPr>
            <p:ph type="sldNum" sz="quarter" idx="10"/>
          </p:nvPr>
        </p:nvSpPr>
        <p:spPr/>
        <p:txBody>
          <a:bodyPr/>
          <a:lstStyle/>
          <a:p>
            <a:fld id="{48A509F8-7C13-4B3F-907D-4501D93D086E}" type="slidenum">
              <a:rPr lang="en-CA" smtClean="0"/>
              <a:pPr/>
              <a:t>15</a:t>
            </a:fld>
            <a:endParaRPr lang="en-CA"/>
          </a:p>
        </p:txBody>
      </p:sp>
      <p:graphicFrame>
        <p:nvGraphicFramePr>
          <p:cNvPr id="5" name="Diagram 4">
            <a:extLst>
              <a:ext uri="{FF2B5EF4-FFF2-40B4-BE49-F238E27FC236}">
                <a16:creationId xmlns:a16="http://schemas.microsoft.com/office/drawing/2014/main" id="{B7F54640-9796-4162-885A-C00581F33AA4}"/>
              </a:ext>
            </a:extLst>
          </p:cNvPr>
          <p:cNvGraphicFramePr/>
          <p:nvPr>
            <p:extLst>
              <p:ext uri="{D42A27DB-BD31-4B8C-83A1-F6EECF244321}">
                <p14:modId xmlns:p14="http://schemas.microsoft.com/office/powerpoint/2010/main" val="2340360818"/>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37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129F-B193-4ECE-8920-33A8827E4639}"/>
              </a:ext>
            </a:extLst>
          </p:cNvPr>
          <p:cNvSpPr>
            <a:spLocks noGrp="1"/>
          </p:cNvSpPr>
          <p:nvPr>
            <p:ph type="title"/>
          </p:nvPr>
        </p:nvSpPr>
        <p:spPr/>
        <p:txBody>
          <a:bodyPr/>
          <a:lstStyle/>
          <a:p>
            <a:r>
              <a:rPr lang="en-CA" dirty="0"/>
              <a:t>Stay on Point</a:t>
            </a:r>
            <a:endParaRPr lang="en-US" dirty="0"/>
          </a:p>
        </p:txBody>
      </p:sp>
      <p:sp>
        <p:nvSpPr>
          <p:cNvPr id="3" name="Content Placeholder 2">
            <a:extLst>
              <a:ext uri="{FF2B5EF4-FFF2-40B4-BE49-F238E27FC236}">
                <a16:creationId xmlns:a16="http://schemas.microsoft.com/office/drawing/2014/main" id="{28791968-E0A1-4BEE-A3DA-3983AB63FC5A}"/>
              </a:ext>
            </a:extLst>
          </p:cNvPr>
          <p:cNvSpPr>
            <a:spLocks noGrp="1"/>
          </p:cNvSpPr>
          <p:nvPr>
            <p:ph idx="1"/>
          </p:nvPr>
        </p:nvSpPr>
        <p:spPr>
          <a:xfrm>
            <a:off x="3331029" y="1637676"/>
            <a:ext cx="8567394" cy="4525963"/>
          </a:xfrm>
        </p:spPr>
        <p:txBody>
          <a:bodyPr>
            <a:normAutofit lnSpcReduction="10000"/>
          </a:bodyPr>
          <a:lstStyle/>
          <a:p>
            <a:r>
              <a:rPr lang="en-CA" b="1" dirty="0"/>
              <a:t>For Current Owners:</a:t>
            </a:r>
          </a:p>
          <a:p>
            <a:pPr lvl="1"/>
            <a:r>
              <a:rPr lang="en-CA" dirty="0"/>
              <a:t>Prepare your leasing agents for slower traffic </a:t>
            </a:r>
            <a:r>
              <a:rPr lang="en-CA" dirty="0">
                <a:solidFill>
                  <a:srgbClr val="FF0000"/>
                </a:solidFill>
              </a:rPr>
              <a:t>–</a:t>
            </a:r>
            <a:r>
              <a:rPr lang="en-CA" i="1" dirty="0">
                <a:solidFill>
                  <a:srgbClr val="FF0000"/>
                </a:solidFill>
              </a:rPr>
              <a:t> we have strategies coming up for this…</a:t>
            </a:r>
          </a:p>
          <a:p>
            <a:pPr marL="457200" lvl="1" indent="0">
              <a:buNone/>
            </a:pPr>
            <a:endParaRPr lang="en-CA" i="1" dirty="0">
              <a:solidFill>
                <a:srgbClr val="FF0000"/>
              </a:solidFill>
            </a:endParaRPr>
          </a:p>
          <a:p>
            <a:pPr lvl="1"/>
            <a:r>
              <a:rPr lang="en-CA" dirty="0"/>
              <a:t>Turnover could go up or down, depending on resident profile.</a:t>
            </a:r>
          </a:p>
          <a:p>
            <a:pPr marL="457200" lvl="1" indent="0">
              <a:buNone/>
            </a:pPr>
            <a:endParaRPr lang="en-CA" dirty="0"/>
          </a:p>
          <a:p>
            <a:pPr lvl="1"/>
            <a:r>
              <a:rPr lang="en-CA" dirty="0"/>
              <a:t>You’re going to have to work with some tenants, but they’ll be a minority.</a:t>
            </a:r>
          </a:p>
          <a:p>
            <a:pPr lvl="1"/>
            <a:endParaRPr lang="en-CA" dirty="0"/>
          </a:p>
          <a:p>
            <a:endParaRPr lang="en-CA" dirty="0"/>
          </a:p>
          <a:p>
            <a:endParaRPr lang="en-US" dirty="0"/>
          </a:p>
        </p:txBody>
      </p:sp>
      <p:sp>
        <p:nvSpPr>
          <p:cNvPr id="4" name="Slide Number Placeholder 3">
            <a:extLst>
              <a:ext uri="{FF2B5EF4-FFF2-40B4-BE49-F238E27FC236}">
                <a16:creationId xmlns:a16="http://schemas.microsoft.com/office/drawing/2014/main" id="{164C2F75-1D29-41A2-8A32-3CA679703CED}"/>
              </a:ext>
            </a:extLst>
          </p:cNvPr>
          <p:cNvSpPr>
            <a:spLocks noGrp="1"/>
          </p:cNvSpPr>
          <p:nvPr>
            <p:ph type="sldNum" sz="quarter" idx="10"/>
          </p:nvPr>
        </p:nvSpPr>
        <p:spPr/>
        <p:txBody>
          <a:bodyPr/>
          <a:lstStyle/>
          <a:p>
            <a:fld id="{48A509F8-7C13-4B3F-907D-4501D93D086E}" type="slidenum">
              <a:rPr lang="en-CA" smtClean="0"/>
              <a:pPr/>
              <a:t>16</a:t>
            </a:fld>
            <a:endParaRPr lang="en-CA"/>
          </a:p>
        </p:txBody>
      </p:sp>
      <p:graphicFrame>
        <p:nvGraphicFramePr>
          <p:cNvPr id="6" name="Diagram 5">
            <a:extLst>
              <a:ext uri="{FF2B5EF4-FFF2-40B4-BE49-F238E27FC236}">
                <a16:creationId xmlns:a16="http://schemas.microsoft.com/office/drawing/2014/main" id="{AFD2EA18-4403-4BCF-810C-DF918A0F21CE}"/>
              </a:ext>
            </a:extLst>
          </p:cNvPr>
          <p:cNvGraphicFramePr/>
          <p:nvPr>
            <p:extLst>
              <p:ext uri="{D42A27DB-BD31-4B8C-83A1-F6EECF244321}">
                <p14:modId xmlns:p14="http://schemas.microsoft.com/office/powerpoint/2010/main" val="1414182873"/>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48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DA03-57F9-4EC1-966D-03AEE4BC7720}"/>
              </a:ext>
            </a:extLst>
          </p:cNvPr>
          <p:cNvSpPr>
            <a:spLocks noGrp="1"/>
          </p:cNvSpPr>
          <p:nvPr>
            <p:ph type="title"/>
          </p:nvPr>
        </p:nvSpPr>
        <p:spPr/>
        <p:txBody>
          <a:bodyPr>
            <a:normAutofit/>
          </a:bodyPr>
          <a:lstStyle/>
          <a:p>
            <a:r>
              <a:rPr lang="en-US" b="1" dirty="0"/>
              <a:t>Compassion:</a:t>
            </a:r>
            <a:endParaRPr lang="en-US" dirty="0"/>
          </a:p>
        </p:txBody>
      </p:sp>
      <p:sp>
        <p:nvSpPr>
          <p:cNvPr id="3" name="Content Placeholder 2">
            <a:extLst>
              <a:ext uri="{FF2B5EF4-FFF2-40B4-BE49-F238E27FC236}">
                <a16:creationId xmlns:a16="http://schemas.microsoft.com/office/drawing/2014/main" id="{83E1DA4C-ACDB-4DDC-853E-1C964B585E7C}"/>
              </a:ext>
            </a:extLst>
          </p:cNvPr>
          <p:cNvSpPr>
            <a:spLocks noGrp="1"/>
          </p:cNvSpPr>
          <p:nvPr>
            <p:ph idx="1"/>
          </p:nvPr>
        </p:nvSpPr>
        <p:spPr>
          <a:xfrm>
            <a:off x="3174275" y="1637676"/>
            <a:ext cx="8724148" cy="4525963"/>
          </a:xfrm>
        </p:spPr>
        <p:txBody>
          <a:bodyPr>
            <a:normAutofit lnSpcReduction="10000"/>
          </a:bodyPr>
          <a:lstStyle/>
          <a:p>
            <a:r>
              <a:rPr lang="en-CA" dirty="0"/>
              <a:t>Lease apartments like you’re leasing to someone from out of town.</a:t>
            </a:r>
          </a:p>
          <a:p>
            <a:endParaRPr lang="en-CA" dirty="0"/>
          </a:p>
          <a:p>
            <a:r>
              <a:rPr lang="en-CA" b="1" dirty="0"/>
              <a:t>Luxury renters </a:t>
            </a:r>
            <a:r>
              <a:rPr lang="en-CA" dirty="0"/>
              <a:t>aren’t going to be moving in the short-term</a:t>
            </a:r>
          </a:p>
          <a:p>
            <a:endParaRPr lang="en-CA" dirty="0"/>
          </a:p>
          <a:p>
            <a:r>
              <a:rPr lang="en-CA" b="1" dirty="0"/>
              <a:t>Unemployment</a:t>
            </a:r>
            <a:r>
              <a:rPr lang="en-CA" dirty="0"/>
              <a:t> IS going to rise: Work with renters to minimize turnover. </a:t>
            </a:r>
          </a:p>
          <a:p>
            <a:pPr lvl="1"/>
            <a:r>
              <a:rPr lang="en-CA" sz="2400" dirty="0"/>
              <a:t>For larger buildings, create a temporary position for lease-renewal coordinators.</a:t>
            </a:r>
          </a:p>
          <a:p>
            <a:endParaRPr lang="en-US" dirty="0"/>
          </a:p>
        </p:txBody>
      </p:sp>
      <p:sp>
        <p:nvSpPr>
          <p:cNvPr id="4" name="Slide Number Placeholder 3">
            <a:extLst>
              <a:ext uri="{FF2B5EF4-FFF2-40B4-BE49-F238E27FC236}">
                <a16:creationId xmlns:a16="http://schemas.microsoft.com/office/drawing/2014/main" id="{10D2A84D-E399-405F-8EED-2898CC44DB7B}"/>
              </a:ext>
            </a:extLst>
          </p:cNvPr>
          <p:cNvSpPr>
            <a:spLocks noGrp="1"/>
          </p:cNvSpPr>
          <p:nvPr>
            <p:ph type="sldNum" sz="quarter" idx="10"/>
          </p:nvPr>
        </p:nvSpPr>
        <p:spPr/>
        <p:txBody>
          <a:bodyPr/>
          <a:lstStyle/>
          <a:p>
            <a:fld id="{48A509F8-7C13-4B3F-907D-4501D93D086E}" type="slidenum">
              <a:rPr lang="en-CA" smtClean="0"/>
              <a:pPr/>
              <a:t>17</a:t>
            </a:fld>
            <a:endParaRPr lang="en-CA"/>
          </a:p>
        </p:txBody>
      </p:sp>
      <p:graphicFrame>
        <p:nvGraphicFramePr>
          <p:cNvPr id="6" name="Diagram 5">
            <a:extLst>
              <a:ext uri="{FF2B5EF4-FFF2-40B4-BE49-F238E27FC236}">
                <a16:creationId xmlns:a16="http://schemas.microsoft.com/office/drawing/2014/main" id="{74D0697B-4E5D-451D-911F-F8AF1164B28A}"/>
              </a:ext>
            </a:extLst>
          </p:cNvPr>
          <p:cNvGraphicFramePr/>
          <p:nvPr>
            <p:extLst>
              <p:ext uri="{D42A27DB-BD31-4B8C-83A1-F6EECF244321}">
                <p14:modId xmlns:p14="http://schemas.microsoft.com/office/powerpoint/2010/main" val="1414182873"/>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6966B89-F931-400E-A1D4-61EA946256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44874" y="1637676"/>
            <a:ext cx="995498" cy="1177109"/>
          </a:xfrm>
          <a:prstGeom prst="rect">
            <a:avLst/>
          </a:prstGeom>
        </p:spPr>
      </p:pic>
    </p:spTree>
    <p:extLst>
      <p:ext uri="{BB962C8B-B14F-4D97-AF65-F5344CB8AC3E}">
        <p14:creationId xmlns:p14="http://schemas.microsoft.com/office/powerpoint/2010/main" val="67832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8879-E248-44A8-9E9B-32D067477F37}"/>
              </a:ext>
            </a:extLst>
          </p:cNvPr>
          <p:cNvSpPr>
            <a:spLocks noGrp="1"/>
          </p:cNvSpPr>
          <p:nvPr>
            <p:ph type="title"/>
          </p:nvPr>
        </p:nvSpPr>
        <p:spPr/>
        <p:txBody>
          <a:bodyPr/>
          <a:lstStyle/>
          <a:p>
            <a:r>
              <a:rPr lang="en-CA" dirty="0"/>
              <a:t>Virtual Tours: A Well Proven Alternative</a:t>
            </a:r>
            <a:endParaRPr lang="en-US" dirty="0"/>
          </a:p>
        </p:txBody>
      </p:sp>
      <p:sp>
        <p:nvSpPr>
          <p:cNvPr id="4" name="Slide Number Placeholder 3">
            <a:extLst>
              <a:ext uri="{FF2B5EF4-FFF2-40B4-BE49-F238E27FC236}">
                <a16:creationId xmlns:a16="http://schemas.microsoft.com/office/drawing/2014/main" id="{A02DCCE5-7E78-4B47-9D9B-AF1823EA0E47}"/>
              </a:ext>
            </a:extLst>
          </p:cNvPr>
          <p:cNvSpPr>
            <a:spLocks noGrp="1"/>
          </p:cNvSpPr>
          <p:nvPr>
            <p:ph type="sldNum" sz="quarter" idx="10"/>
          </p:nvPr>
        </p:nvSpPr>
        <p:spPr/>
        <p:txBody>
          <a:bodyPr/>
          <a:lstStyle/>
          <a:p>
            <a:fld id="{48A509F8-7C13-4B3F-907D-4501D93D086E}" type="slidenum">
              <a:rPr lang="en-CA" smtClean="0"/>
              <a:pPr/>
              <a:t>18</a:t>
            </a:fld>
            <a:endParaRPr lang="en-CA"/>
          </a:p>
        </p:txBody>
      </p:sp>
      <p:pic>
        <p:nvPicPr>
          <p:cNvPr id="5" name="Picture 4">
            <a:extLst>
              <a:ext uri="{FF2B5EF4-FFF2-40B4-BE49-F238E27FC236}">
                <a16:creationId xmlns:a16="http://schemas.microsoft.com/office/drawing/2014/main" id="{44F06489-84C7-4936-894F-0033DA6A9F8F}"/>
              </a:ext>
            </a:extLst>
          </p:cNvPr>
          <p:cNvPicPr>
            <a:picLocks noChangeAspect="1"/>
          </p:cNvPicPr>
          <p:nvPr/>
        </p:nvPicPr>
        <p:blipFill>
          <a:blip r:embed="rId2"/>
          <a:stretch>
            <a:fillRect/>
          </a:stretch>
        </p:blipFill>
        <p:spPr>
          <a:xfrm>
            <a:off x="288561" y="1807893"/>
            <a:ext cx="10839450" cy="4867275"/>
          </a:xfrm>
          <a:prstGeom prst="rect">
            <a:avLst/>
          </a:prstGeom>
        </p:spPr>
      </p:pic>
    </p:spTree>
    <p:extLst>
      <p:ext uri="{BB962C8B-B14F-4D97-AF65-F5344CB8AC3E}">
        <p14:creationId xmlns:p14="http://schemas.microsoft.com/office/powerpoint/2010/main" val="269871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1CE-ED08-46D8-975D-F17CE457E527}"/>
              </a:ext>
            </a:extLst>
          </p:cNvPr>
          <p:cNvSpPr>
            <a:spLocks noGrp="1"/>
          </p:cNvSpPr>
          <p:nvPr>
            <p:ph type="title"/>
          </p:nvPr>
        </p:nvSpPr>
        <p:spPr/>
        <p:txBody>
          <a:bodyPr/>
          <a:lstStyle/>
          <a:p>
            <a:r>
              <a:rPr lang="en-CA" dirty="0"/>
              <a:t>What Happens to Rents and Value?</a:t>
            </a:r>
            <a:endParaRPr lang="en-US" dirty="0"/>
          </a:p>
        </p:txBody>
      </p:sp>
      <p:sp>
        <p:nvSpPr>
          <p:cNvPr id="3" name="Content Placeholder 2">
            <a:extLst>
              <a:ext uri="{FF2B5EF4-FFF2-40B4-BE49-F238E27FC236}">
                <a16:creationId xmlns:a16="http://schemas.microsoft.com/office/drawing/2014/main" id="{B7EE8A15-306D-486D-B795-5CA13455F6EE}"/>
              </a:ext>
            </a:extLst>
          </p:cNvPr>
          <p:cNvSpPr>
            <a:spLocks noGrp="1"/>
          </p:cNvSpPr>
          <p:nvPr>
            <p:ph idx="1"/>
          </p:nvPr>
        </p:nvSpPr>
        <p:spPr/>
        <p:txBody>
          <a:bodyPr/>
          <a:lstStyle/>
          <a:p>
            <a:r>
              <a:rPr lang="en-CA" dirty="0"/>
              <a:t>Expect peaks and troughs in rents but not necessarily apartment values.</a:t>
            </a:r>
            <a:endParaRPr lang="en-US" dirty="0"/>
          </a:p>
        </p:txBody>
      </p:sp>
      <p:sp>
        <p:nvSpPr>
          <p:cNvPr id="4" name="Slide Number Placeholder 3">
            <a:extLst>
              <a:ext uri="{FF2B5EF4-FFF2-40B4-BE49-F238E27FC236}">
                <a16:creationId xmlns:a16="http://schemas.microsoft.com/office/drawing/2014/main" id="{0379866F-B4A3-4AAB-980C-5D50888BA7F6}"/>
              </a:ext>
            </a:extLst>
          </p:cNvPr>
          <p:cNvSpPr>
            <a:spLocks noGrp="1"/>
          </p:cNvSpPr>
          <p:nvPr>
            <p:ph type="sldNum" sz="quarter" idx="10"/>
          </p:nvPr>
        </p:nvSpPr>
        <p:spPr/>
        <p:txBody>
          <a:bodyPr/>
          <a:lstStyle/>
          <a:p>
            <a:fld id="{48A509F8-7C13-4B3F-907D-4501D93D086E}" type="slidenum">
              <a:rPr lang="en-CA" smtClean="0"/>
              <a:pPr/>
              <a:t>19</a:t>
            </a:fld>
            <a:endParaRPr lang="en-CA"/>
          </a:p>
        </p:txBody>
      </p:sp>
      <p:pic>
        <p:nvPicPr>
          <p:cNvPr id="7" name="Picture 6">
            <a:extLst>
              <a:ext uri="{FF2B5EF4-FFF2-40B4-BE49-F238E27FC236}">
                <a16:creationId xmlns:a16="http://schemas.microsoft.com/office/drawing/2014/main" id="{25C6DDC4-7D34-47B0-8A76-B9E1C3D21C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0746" y="1202042"/>
            <a:ext cx="5237417" cy="5655958"/>
          </a:xfrm>
          <a:prstGeom prst="rect">
            <a:avLst/>
          </a:prstGeom>
        </p:spPr>
      </p:pic>
    </p:spTree>
    <p:extLst>
      <p:ext uri="{BB962C8B-B14F-4D97-AF65-F5344CB8AC3E}">
        <p14:creationId xmlns:p14="http://schemas.microsoft.com/office/powerpoint/2010/main" val="287843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6C8D-92DD-463D-8F9A-9615F169B823}"/>
              </a:ext>
            </a:extLst>
          </p:cNvPr>
          <p:cNvSpPr>
            <a:spLocks noGrp="1"/>
          </p:cNvSpPr>
          <p:nvPr>
            <p:ph type="title"/>
          </p:nvPr>
        </p:nvSpPr>
        <p:spPr>
          <a:xfrm>
            <a:off x="293576" y="127135"/>
            <a:ext cx="11898423" cy="1069798"/>
          </a:xfrm>
        </p:spPr>
        <p:txBody>
          <a:bodyPr/>
          <a:lstStyle/>
          <a:p>
            <a:r>
              <a:rPr lang="en-CA" dirty="0"/>
              <a:t>OTHER THAN DRUG STORES, GROCERY STORES &amp; NETFLIX…</a:t>
            </a:r>
            <a:endParaRPr lang="en-US" dirty="0"/>
          </a:p>
        </p:txBody>
      </p:sp>
      <p:sp>
        <p:nvSpPr>
          <p:cNvPr id="3" name="Content Placeholder 2">
            <a:extLst>
              <a:ext uri="{FF2B5EF4-FFF2-40B4-BE49-F238E27FC236}">
                <a16:creationId xmlns:a16="http://schemas.microsoft.com/office/drawing/2014/main" id="{F3843BB7-1323-4E13-AA7F-F9AE768535BB}"/>
              </a:ext>
            </a:extLst>
          </p:cNvPr>
          <p:cNvSpPr>
            <a:spLocks noGrp="1"/>
          </p:cNvSpPr>
          <p:nvPr>
            <p:ph idx="1"/>
          </p:nvPr>
        </p:nvSpPr>
        <p:spPr>
          <a:xfrm>
            <a:off x="293577" y="1637677"/>
            <a:ext cx="11604846" cy="1069798"/>
          </a:xfrm>
        </p:spPr>
        <p:txBody>
          <a:bodyPr/>
          <a:lstStyle/>
          <a:p>
            <a:pPr marL="0" indent="0">
              <a:buNone/>
            </a:pPr>
            <a:r>
              <a:rPr lang="en-CA" b="1" u="sng" dirty="0"/>
              <a:t>ALMOST EVERY INDUSTRY IS ENVIOUS OF APARTMENT OWNERS!</a:t>
            </a:r>
            <a:endParaRPr lang="en-US" dirty="0"/>
          </a:p>
        </p:txBody>
      </p:sp>
      <p:sp>
        <p:nvSpPr>
          <p:cNvPr id="4" name="Slide Number Placeholder 3">
            <a:extLst>
              <a:ext uri="{FF2B5EF4-FFF2-40B4-BE49-F238E27FC236}">
                <a16:creationId xmlns:a16="http://schemas.microsoft.com/office/drawing/2014/main" id="{E0311461-5E4F-4BAE-AD14-0B5979A8B259}"/>
              </a:ext>
            </a:extLst>
          </p:cNvPr>
          <p:cNvSpPr>
            <a:spLocks noGrp="1"/>
          </p:cNvSpPr>
          <p:nvPr>
            <p:ph type="sldNum" sz="quarter" idx="10"/>
          </p:nvPr>
        </p:nvSpPr>
        <p:spPr/>
        <p:txBody>
          <a:bodyPr/>
          <a:lstStyle/>
          <a:p>
            <a:fld id="{48A509F8-7C13-4B3F-907D-4501D93D086E}" type="slidenum">
              <a:rPr lang="en-CA" smtClean="0"/>
              <a:pPr/>
              <a:t>2</a:t>
            </a:fld>
            <a:endParaRPr lang="en-CA"/>
          </a:p>
        </p:txBody>
      </p:sp>
      <p:pic>
        <p:nvPicPr>
          <p:cNvPr id="5" name="Picture 4">
            <a:extLst>
              <a:ext uri="{FF2B5EF4-FFF2-40B4-BE49-F238E27FC236}">
                <a16:creationId xmlns:a16="http://schemas.microsoft.com/office/drawing/2014/main" id="{AE25CB07-53BE-4C49-8EBE-310FB50CE5B5}"/>
              </a:ext>
            </a:extLst>
          </p:cNvPr>
          <p:cNvPicPr>
            <a:picLocks noChangeAspect="1"/>
          </p:cNvPicPr>
          <p:nvPr/>
        </p:nvPicPr>
        <p:blipFill>
          <a:blip r:embed="rId3"/>
          <a:stretch>
            <a:fillRect/>
          </a:stretch>
        </p:blipFill>
        <p:spPr>
          <a:xfrm>
            <a:off x="8259532" y="3593129"/>
            <a:ext cx="3638891" cy="2412743"/>
          </a:xfrm>
          <a:prstGeom prst="rect">
            <a:avLst/>
          </a:prstGeom>
        </p:spPr>
      </p:pic>
      <p:pic>
        <p:nvPicPr>
          <p:cNvPr id="6" name="Picture 5">
            <a:extLst>
              <a:ext uri="{FF2B5EF4-FFF2-40B4-BE49-F238E27FC236}">
                <a16:creationId xmlns:a16="http://schemas.microsoft.com/office/drawing/2014/main" id="{F9C19503-621F-4C64-9C78-4B09A916F916}"/>
              </a:ext>
            </a:extLst>
          </p:cNvPr>
          <p:cNvPicPr>
            <a:picLocks noChangeAspect="1"/>
          </p:cNvPicPr>
          <p:nvPr/>
        </p:nvPicPr>
        <p:blipFill>
          <a:blip r:embed="rId4"/>
          <a:stretch>
            <a:fillRect/>
          </a:stretch>
        </p:blipFill>
        <p:spPr>
          <a:xfrm>
            <a:off x="555843" y="3476662"/>
            <a:ext cx="3376626" cy="2529210"/>
          </a:xfrm>
          <a:prstGeom prst="rect">
            <a:avLst/>
          </a:prstGeom>
        </p:spPr>
      </p:pic>
      <p:pic>
        <p:nvPicPr>
          <p:cNvPr id="7" name="Picture 6">
            <a:extLst>
              <a:ext uri="{FF2B5EF4-FFF2-40B4-BE49-F238E27FC236}">
                <a16:creationId xmlns:a16="http://schemas.microsoft.com/office/drawing/2014/main" id="{35083BCC-73F5-4A1E-957D-A6C2ED989270}"/>
              </a:ext>
            </a:extLst>
          </p:cNvPr>
          <p:cNvPicPr>
            <a:picLocks noChangeAspect="1"/>
          </p:cNvPicPr>
          <p:nvPr/>
        </p:nvPicPr>
        <p:blipFill>
          <a:blip r:embed="rId5"/>
          <a:stretch>
            <a:fillRect/>
          </a:stretch>
        </p:blipFill>
        <p:spPr>
          <a:xfrm>
            <a:off x="4172357" y="2396330"/>
            <a:ext cx="3800725" cy="2529210"/>
          </a:xfrm>
          <a:prstGeom prst="rect">
            <a:avLst/>
          </a:prstGeom>
        </p:spPr>
      </p:pic>
    </p:spTree>
    <p:extLst>
      <p:ext uri="{BB962C8B-B14F-4D97-AF65-F5344CB8AC3E}">
        <p14:creationId xmlns:p14="http://schemas.microsoft.com/office/powerpoint/2010/main" val="404077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7187-50CB-4604-900E-2929417886ED}"/>
              </a:ext>
            </a:extLst>
          </p:cNvPr>
          <p:cNvSpPr>
            <a:spLocks noGrp="1"/>
          </p:cNvSpPr>
          <p:nvPr>
            <p:ph type="title"/>
          </p:nvPr>
        </p:nvSpPr>
        <p:spPr/>
        <p:txBody>
          <a:bodyPr/>
          <a:lstStyle/>
          <a:p>
            <a:r>
              <a:rPr lang="en-CA" dirty="0"/>
              <a:t>Stay on Point</a:t>
            </a:r>
            <a:endParaRPr lang="en-US" dirty="0"/>
          </a:p>
        </p:txBody>
      </p:sp>
      <p:sp>
        <p:nvSpPr>
          <p:cNvPr id="3" name="Content Placeholder 2">
            <a:extLst>
              <a:ext uri="{FF2B5EF4-FFF2-40B4-BE49-F238E27FC236}">
                <a16:creationId xmlns:a16="http://schemas.microsoft.com/office/drawing/2014/main" id="{8FD07290-94D1-4713-A8B1-F11E99F9E380}"/>
              </a:ext>
            </a:extLst>
          </p:cNvPr>
          <p:cNvSpPr>
            <a:spLocks noGrp="1"/>
          </p:cNvSpPr>
          <p:nvPr>
            <p:ph idx="1"/>
          </p:nvPr>
        </p:nvSpPr>
        <p:spPr>
          <a:xfrm>
            <a:off x="3435531" y="1637676"/>
            <a:ext cx="8462892" cy="4525963"/>
          </a:xfrm>
        </p:spPr>
        <p:txBody>
          <a:bodyPr/>
          <a:lstStyle/>
          <a:p>
            <a:r>
              <a:rPr lang="en-CA" b="1" dirty="0"/>
              <a:t>Talking to Your partners, investors and lenders</a:t>
            </a:r>
          </a:p>
          <a:p>
            <a:endParaRPr lang="en-US" dirty="0"/>
          </a:p>
        </p:txBody>
      </p:sp>
      <p:sp>
        <p:nvSpPr>
          <p:cNvPr id="4" name="Slide Number Placeholder 3">
            <a:extLst>
              <a:ext uri="{FF2B5EF4-FFF2-40B4-BE49-F238E27FC236}">
                <a16:creationId xmlns:a16="http://schemas.microsoft.com/office/drawing/2014/main" id="{7D141DE3-7441-4377-A483-397D4E68CD3B}"/>
              </a:ext>
            </a:extLst>
          </p:cNvPr>
          <p:cNvSpPr>
            <a:spLocks noGrp="1"/>
          </p:cNvSpPr>
          <p:nvPr>
            <p:ph type="sldNum" sz="quarter" idx="10"/>
          </p:nvPr>
        </p:nvSpPr>
        <p:spPr/>
        <p:txBody>
          <a:bodyPr/>
          <a:lstStyle/>
          <a:p>
            <a:fld id="{48A509F8-7C13-4B3F-907D-4501D93D086E}" type="slidenum">
              <a:rPr lang="en-CA" smtClean="0"/>
              <a:pPr/>
              <a:t>20</a:t>
            </a:fld>
            <a:endParaRPr lang="en-CA"/>
          </a:p>
        </p:txBody>
      </p:sp>
      <p:graphicFrame>
        <p:nvGraphicFramePr>
          <p:cNvPr id="6" name="Diagram 5">
            <a:extLst>
              <a:ext uri="{FF2B5EF4-FFF2-40B4-BE49-F238E27FC236}">
                <a16:creationId xmlns:a16="http://schemas.microsoft.com/office/drawing/2014/main" id="{3C3DB585-6B6B-4D17-AE53-61FED7A492A1}"/>
              </a:ext>
            </a:extLst>
          </p:cNvPr>
          <p:cNvGraphicFramePr/>
          <p:nvPr>
            <p:extLst>
              <p:ext uri="{D42A27DB-BD31-4B8C-83A1-F6EECF244321}">
                <p14:modId xmlns:p14="http://schemas.microsoft.com/office/powerpoint/2010/main" val="1414182873"/>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98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2E80-BB14-49D4-8244-4FC5D2F388C7}"/>
              </a:ext>
            </a:extLst>
          </p:cNvPr>
          <p:cNvSpPr>
            <a:spLocks noGrp="1"/>
          </p:cNvSpPr>
          <p:nvPr>
            <p:ph type="title"/>
          </p:nvPr>
        </p:nvSpPr>
        <p:spPr/>
        <p:txBody>
          <a:bodyPr/>
          <a:lstStyle/>
          <a:p>
            <a:r>
              <a:rPr lang="en-CA" dirty="0"/>
              <a:t>SHOWCASE OPINION: </a:t>
            </a:r>
            <a:br>
              <a:rPr lang="en-CA" dirty="0"/>
            </a:br>
            <a:r>
              <a:rPr lang="en-CA" dirty="0"/>
              <a:t>Will Repricing Occur on Current Deals?</a:t>
            </a:r>
            <a:endParaRPr lang="en-US" dirty="0"/>
          </a:p>
        </p:txBody>
      </p:sp>
      <p:sp>
        <p:nvSpPr>
          <p:cNvPr id="3" name="Content Placeholder 2">
            <a:extLst>
              <a:ext uri="{FF2B5EF4-FFF2-40B4-BE49-F238E27FC236}">
                <a16:creationId xmlns:a16="http://schemas.microsoft.com/office/drawing/2014/main" id="{D5E01200-B7F1-4832-9D4B-CEBCA4583A2E}"/>
              </a:ext>
            </a:extLst>
          </p:cNvPr>
          <p:cNvSpPr>
            <a:spLocks noGrp="1"/>
          </p:cNvSpPr>
          <p:nvPr>
            <p:ph idx="1"/>
          </p:nvPr>
        </p:nvSpPr>
        <p:spPr>
          <a:xfrm>
            <a:off x="2992574" y="1913934"/>
            <a:ext cx="8580457" cy="4525963"/>
          </a:xfrm>
        </p:spPr>
        <p:txBody>
          <a:bodyPr/>
          <a:lstStyle/>
          <a:p>
            <a:r>
              <a:rPr lang="en-CA" b="1" dirty="0"/>
              <a:t>Yes, many buyers will try, but it won’t be much</a:t>
            </a:r>
          </a:p>
          <a:p>
            <a:r>
              <a:rPr lang="en-CA" dirty="0"/>
              <a:t>Many will ask but most will be rejected.</a:t>
            </a:r>
          </a:p>
          <a:p>
            <a:endParaRPr lang="en-US" dirty="0"/>
          </a:p>
        </p:txBody>
      </p:sp>
      <p:sp>
        <p:nvSpPr>
          <p:cNvPr id="4" name="Slide Number Placeholder 3">
            <a:extLst>
              <a:ext uri="{FF2B5EF4-FFF2-40B4-BE49-F238E27FC236}">
                <a16:creationId xmlns:a16="http://schemas.microsoft.com/office/drawing/2014/main" id="{7B75F1C3-128B-411E-83F1-4A003F21144E}"/>
              </a:ext>
            </a:extLst>
          </p:cNvPr>
          <p:cNvSpPr>
            <a:spLocks noGrp="1"/>
          </p:cNvSpPr>
          <p:nvPr>
            <p:ph type="sldNum" sz="quarter" idx="10"/>
          </p:nvPr>
        </p:nvSpPr>
        <p:spPr/>
        <p:txBody>
          <a:bodyPr/>
          <a:lstStyle/>
          <a:p>
            <a:fld id="{48A509F8-7C13-4B3F-907D-4501D93D086E}" type="slidenum">
              <a:rPr lang="en-CA" smtClean="0"/>
              <a:pPr/>
              <a:t>21</a:t>
            </a:fld>
            <a:endParaRPr lang="en-CA"/>
          </a:p>
        </p:txBody>
      </p:sp>
      <p:pic>
        <p:nvPicPr>
          <p:cNvPr id="5" name="Picture 4">
            <a:extLst>
              <a:ext uri="{FF2B5EF4-FFF2-40B4-BE49-F238E27FC236}">
                <a16:creationId xmlns:a16="http://schemas.microsoft.com/office/drawing/2014/main" id="{D77F251A-D574-4BAA-B8F9-23243EE55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2583" y="4716071"/>
            <a:ext cx="1596971" cy="1888311"/>
          </a:xfrm>
          <a:prstGeom prst="rect">
            <a:avLst/>
          </a:prstGeom>
        </p:spPr>
      </p:pic>
      <p:graphicFrame>
        <p:nvGraphicFramePr>
          <p:cNvPr id="6" name="Diagram 5">
            <a:extLst>
              <a:ext uri="{FF2B5EF4-FFF2-40B4-BE49-F238E27FC236}">
                <a16:creationId xmlns:a16="http://schemas.microsoft.com/office/drawing/2014/main" id="{7F912263-5CF7-42E1-84D5-60988D4AD9CB}"/>
              </a:ext>
            </a:extLst>
          </p:cNvPr>
          <p:cNvGraphicFramePr/>
          <p:nvPr>
            <p:extLst>
              <p:ext uri="{D42A27DB-BD31-4B8C-83A1-F6EECF244321}">
                <p14:modId xmlns:p14="http://schemas.microsoft.com/office/powerpoint/2010/main" val="2406153471"/>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0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34E6-DBDE-476C-A812-7F3FD678BED7}"/>
              </a:ext>
            </a:extLst>
          </p:cNvPr>
          <p:cNvSpPr>
            <a:spLocks noGrp="1"/>
          </p:cNvSpPr>
          <p:nvPr>
            <p:ph type="title"/>
          </p:nvPr>
        </p:nvSpPr>
        <p:spPr/>
        <p:txBody>
          <a:bodyPr>
            <a:normAutofit/>
          </a:bodyPr>
          <a:lstStyle/>
          <a:p>
            <a:r>
              <a:rPr lang="en-US" b="1" dirty="0"/>
              <a:t>We’re looking for a trusted voice to provide guidance</a:t>
            </a:r>
            <a:endParaRPr lang="en-US" dirty="0"/>
          </a:p>
        </p:txBody>
      </p:sp>
      <p:sp>
        <p:nvSpPr>
          <p:cNvPr id="3" name="Content Placeholder 2">
            <a:extLst>
              <a:ext uri="{FF2B5EF4-FFF2-40B4-BE49-F238E27FC236}">
                <a16:creationId xmlns:a16="http://schemas.microsoft.com/office/drawing/2014/main" id="{D726FBF3-CB84-4553-9B30-002702697998}"/>
              </a:ext>
            </a:extLst>
          </p:cNvPr>
          <p:cNvSpPr>
            <a:spLocks noGrp="1"/>
          </p:cNvSpPr>
          <p:nvPr>
            <p:ph idx="1"/>
          </p:nvPr>
        </p:nvSpPr>
        <p:spPr>
          <a:xfrm>
            <a:off x="3592285" y="1637676"/>
            <a:ext cx="8306137" cy="4525963"/>
          </a:xfrm>
        </p:spPr>
        <p:txBody>
          <a:bodyPr/>
          <a:lstStyle/>
          <a:p>
            <a:r>
              <a:rPr lang="en-CA" dirty="0"/>
              <a:t>You’re a leader in your organization, you must show strength and vision.</a:t>
            </a:r>
            <a:endParaRPr lang="en-US" dirty="0"/>
          </a:p>
        </p:txBody>
      </p:sp>
      <p:sp>
        <p:nvSpPr>
          <p:cNvPr id="4" name="Slide Number Placeholder 3">
            <a:extLst>
              <a:ext uri="{FF2B5EF4-FFF2-40B4-BE49-F238E27FC236}">
                <a16:creationId xmlns:a16="http://schemas.microsoft.com/office/drawing/2014/main" id="{450B750C-E6AA-4028-B5C5-D17E3F84D35E}"/>
              </a:ext>
            </a:extLst>
          </p:cNvPr>
          <p:cNvSpPr>
            <a:spLocks noGrp="1"/>
          </p:cNvSpPr>
          <p:nvPr>
            <p:ph type="sldNum" sz="quarter" idx="10"/>
          </p:nvPr>
        </p:nvSpPr>
        <p:spPr/>
        <p:txBody>
          <a:bodyPr/>
          <a:lstStyle/>
          <a:p>
            <a:fld id="{48A509F8-7C13-4B3F-907D-4501D93D086E}" type="slidenum">
              <a:rPr lang="en-CA" smtClean="0"/>
              <a:pPr/>
              <a:t>22</a:t>
            </a:fld>
            <a:endParaRPr lang="en-CA"/>
          </a:p>
        </p:txBody>
      </p:sp>
      <p:graphicFrame>
        <p:nvGraphicFramePr>
          <p:cNvPr id="5" name="Diagram 4">
            <a:extLst>
              <a:ext uri="{FF2B5EF4-FFF2-40B4-BE49-F238E27FC236}">
                <a16:creationId xmlns:a16="http://schemas.microsoft.com/office/drawing/2014/main" id="{268D351B-AF50-4D21-806C-79D121BC7DC4}"/>
              </a:ext>
            </a:extLst>
          </p:cNvPr>
          <p:cNvGraphicFramePr/>
          <p:nvPr>
            <p:extLst>
              <p:ext uri="{D42A27DB-BD31-4B8C-83A1-F6EECF244321}">
                <p14:modId xmlns:p14="http://schemas.microsoft.com/office/powerpoint/2010/main" val="1606551714"/>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75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DEED2-FA6E-4FC6-94F9-0F983706B7EB}"/>
              </a:ext>
            </a:extLst>
          </p:cNvPr>
          <p:cNvSpPr>
            <a:spLocks noGrp="1"/>
          </p:cNvSpPr>
          <p:nvPr>
            <p:ph idx="1"/>
          </p:nvPr>
        </p:nvSpPr>
        <p:spPr>
          <a:xfrm>
            <a:off x="597457" y="2193926"/>
            <a:ext cx="10997086" cy="3839085"/>
          </a:xfrm>
        </p:spPr>
        <p:txBody>
          <a:bodyPr>
            <a:normAutofit/>
          </a:bodyPr>
          <a:lstStyle/>
          <a:p>
            <a:pPr marL="0" indent="0" algn="ctr">
              <a:buNone/>
            </a:pPr>
            <a:r>
              <a:rPr lang="en-CA" sz="6000" b="1" dirty="0"/>
              <a:t>Your $10M building is probably still worth $10M.</a:t>
            </a:r>
          </a:p>
        </p:txBody>
      </p:sp>
      <p:sp>
        <p:nvSpPr>
          <p:cNvPr id="4" name="Slide Number Placeholder 3">
            <a:extLst>
              <a:ext uri="{FF2B5EF4-FFF2-40B4-BE49-F238E27FC236}">
                <a16:creationId xmlns:a16="http://schemas.microsoft.com/office/drawing/2014/main" id="{C9575DD6-D911-471A-8FEC-808F284B347A}"/>
              </a:ext>
            </a:extLst>
          </p:cNvPr>
          <p:cNvSpPr>
            <a:spLocks noGrp="1"/>
          </p:cNvSpPr>
          <p:nvPr>
            <p:ph type="sldNum" sz="quarter" idx="10"/>
          </p:nvPr>
        </p:nvSpPr>
        <p:spPr/>
        <p:txBody>
          <a:bodyPr/>
          <a:lstStyle/>
          <a:p>
            <a:fld id="{48A509F8-7C13-4B3F-907D-4501D93D086E}" type="slidenum">
              <a:rPr lang="en-CA" smtClean="0"/>
              <a:pPr/>
              <a:t>23</a:t>
            </a:fld>
            <a:endParaRPr lang="en-CA"/>
          </a:p>
        </p:txBody>
      </p:sp>
    </p:spTree>
    <p:extLst>
      <p:ext uri="{BB962C8B-B14F-4D97-AF65-F5344CB8AC3E}">
        <p14:creationId xmlns:p14="http://schemas.microsoft.com/office/powerpoint/2010/main" val="197781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A68-9F0D-43D0-B5B6-C5A1A0F8D8D4}"/>
              </a:ext>
            </a:extLst>
          </p:cNvPr>
          <p:cNvSpPr>
            <a:spLocks noGrp="1"/>
          </p:cNvSpPr>
          <p:nvPr>
            <p:ph type="title"/>
          </p:nvPr>
        </p:nvSpPr>
        <p:spPr/>
        <p:txBody>
          <a:bodyPr/>
          <a:lstStyle/>
          <a:p>
            <a:r>
              <a:rPr lang="en-CA" dirty="0"/>
              <a:t>The Medium Term: Transactions &amp; Value</a:t>
            </a:r>
            <a:endParaRPr lang="en-US" dirty="0"/>
          </a:p>
        </p:txBody>
      </p:sp>
      <p:sp>
        <p:nvSpPr>
          <p:cNvPr id="3" name="Content Placeholder 2">
            <a:extLst>
              <a:ext uri="{FF2B5EF4-FFF2-40B4-BE49-F238E27FC236}">
                <a16:creationId xmlns:a16="http://schemas.microsoft.com/office/drawing/2014/main" id="{968DEED2-FA6E-4FC6-94F9-0F983706B7EB}"/>
              </a:ext>
            </a:extLst>
          </p:cNvPr>
          <p:cNvSpPr>
            <a:spLocks noGrp="1"/>
          </p:cNvSpPr>
          <p:nvPr>
            <p:ph idx="1"/>
          </p:nvPr>
        </p:nvSpPr>
        <p:spPr>
          <a:xfrm>
            <a:off x="3461657" y="1637676"/>
            <a:ext cx="8436766" cy="4525963"/>
          </a:xfrm>
        </p:spPr>
        <p:txBody>
          <a:bodyPr>
            <a:normAutofit lnSpcReduction="10000"/>
          </a:bodyPr>
          <a:lstStyle/>
          <a:p>
            <a:r>
              <a:rPr lang="en-CA" dirty="0"/>
              <a:t>Real estate is a 6-month lag business – from sale to close</a:t>
            </a:r>
          </a:p>
          <a:p>
            <a:r>
              <a:rPr lang="en-CA" dirty="0"/>
              <a:t>Transactions will slow down, and there will be no cap rates – there’ll be a lag time created here – everything will be a guess.</a:t>
            </a:r>
          </a:p>
          <a:p>
            <a:r>
              <a:rPr lang="en-CA" dirty="0"/>
              <a:t>Existing deals are going through</a:t>
            </a:r>
          </a:p>
          <a:p>
            <a:r>
              <a:rPr lang="en-CA" dirty="0"/>
              <a:t>Repricing is occurring on some deals but minimal</a:t>
            </a:r>
          </a:p>
          <a:p>
            <a:r>
              <a:rPr lang="en-CA" dirty="0"/>
              <a:t>Money will remain cheap in the short term to boost sales </a:t>
            </a:r>
          </a:p>
        </p:txBody>
      </p:sp>
      <p:sp>
        <p:nvSpPr>
          <p:cNvPr id="4" name="Slide Number Placeholder 3">
            <a:extLst>
              <a:ext uri="{FF2B5EF4-FFF2-40B4-BE49-F238E27FC236}">
                <a16:creationId xmlns:a16="http://schemas.microsoft.com/office/drawing/2014/main" id="{C9575DD6-D911-471A-8FEC-808F284B347A}"/>
              </a:ext>
            </a:extLst>
          </p:cNvPr>
          <p:cNvSpPr>
            <a:spLocks noGrp="1"/>
          </p:cNvSpPr>
          <p:nvPr>
            <p:ph type="sldNum" sz="quarter" idx="10"/>
          </p:nvPr>
        </p:nvSpPr>
        <p:spPr/>
        <p:txBody>
          <a:bodyPr/>
          <a:lstStyle/>
          <a:p>
            <a:fld id="{48A509F8-7C13-4B3F-907D-4501D93D086E}" type="slidenum">
              <a:rPr lang="en-CA" smtClean="0"/>
              <a:pPr/>
              <a:t>24</a:t>
            </a:fld>
            <a:endParaRPr lang="en-CA"/>
          </a:p>
        </p:txBody>
      </p:sp>
      <p:graphicFrame>
        <p:nvGraphicFramePr>
          <p:cNvPr id="5" name="Diagram 4">
            <a:extLst>
              <a:ext uri="{FF2B5EF4-FFF2-40B4-BE49-F238E27FC236}">
                <a16:creationId xmlns:a16="http://schemas.microsoft.com/office/drawing/2014/main" id="{40F43619-8AFF-41F2-9910-59A9960F8B7B}"/>
              </a:ext>
            </a:extLst>
          </p:cNvPr>
          <p:cNvGraphicFramePr/>
          <p:nvPr>
            <p:extLst>
              <p:ext uri="{D42A27DB-BD31-4B8C-83A1-F6EECF244321}">
                <p14:modId xmlns:p14="http://schemas.microsoft.com/office/powerpoint/2010/main" val="2268235084"/>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25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4708-2641-4300-BB90-5A6AAD279CF2}"/>
              </a:ext>
            </a:extLst>
          </p:cNvPr>
          <p:cNvSpPr>
            <a:spLocks noGrp="1"/>
          </p:cNvSpPr>
          <p:nvPr>
            <p:ph type="title"/>
          </p:nvPr>
        </p:nvSpPr>
        <p:spPr/>
        <p:txBody>
          <a:bodyPr/>
          <a:lstStyle/>
          <a:p>
            <a:r>
              <a:rPr lang="en-CA" dirty="0"/>
              <a:t>Investors</a:t>
            </a:r>
            <a:endParaRPr lang="en-US" dirty="0"/>
          </a:p>
        </p:txBody>
      </p:sp>
      <p:sp>
        <p:nvSpPr>
          <p:cNvPr id="3" name="Content Placeholder 2">
            <a:extLst>
              <a:ext uri="{FF2B5EF4-FFF2-40B4-BE49-F238E27FC236}">
                <a16:creationId xmlns:a16="http://schemas.microsoft.com/office/drawing/2014/main" id="{FEB385EE-8B13-47CB-AC8A-1C2F47C8BCBD}"/>
              </a:ext>
            </a:extLst>
          </p:cNvPr>
          <p:cNvSpPr>
            <a:spLocks noGrp="1"/>
          </p:cNvSpPr>
          <p:nvPr>
            <p:ph idx="1"/>
          </p:nvPr>
        </p:nvSpPr>
        <p:spPr>
          <a:xfrm>
            <a:off x="3435531" y="1637676"/>
            <a:ext cx="8462892" cy="4525963"/>
          </a:xfrm>
        </p:spPr>
        <p:txBody>
          <a:bodyPr/>
          <a:lstStyle/>
          <a:p>
            <a:r>
              <a:rPr lang="en-CA" dirty="0"/>
              <a:t>Some investors will be sitting on cash, desperately and immediately wanting to buy real estate.</a:t>
            </a:r>
          </a:p>
          <a:p>
            <a:r>
              <a:rPr lang="en-CA" dirty="0"/>
              <a:t>Some will be paralyzed.</a:t>
            </a:r>
          </a:p>
          <a:p>
            <a:r>
              <a:rPr lang="en-CA" dirty="0"/>
              <a:t>REITs vs. Private Investors</a:t>
            </a:r>
          </a:p>
          <a:p>
            <a:endParaRPr lang="en-US" dirty="0"/>
          </a:p>
        </p:txBody>
      </p:sp>
      <p:sp>
        <p:nvSpPr>
          <p:cNvPr id="4" name="Slide Number Placeholder 3">
            <a:extLst>
              <a:ext uri="{FF2B5EF4-FFF2-40B4-BE49-F238E27FC236}">
                <a16:creationId xmlns:a16="http://schemas.microsoft.com/office/drawing/2014/main" id="{2D4B9AE7-C1F0-473E-BEC5-45E13816FFA5}"/>
              </a:ext>
            </a:extLst>
          </p:cNvPr>
          <p:cNvSpPr>
            <a:spLocks noGrp="1"/>
          </p:cNvSpPr>
          <p:nvPr>
            <p:ph type="sldNum" sz="quarter" idx="10"/>
          </p:nvPr>
        </p:nvSpPr>
        <p:spPr/>
        <p:txBody>
          <a:bodyPr/>
          <a:lstStyle/>
          <a:p>
            <a:fld id="{48A509F8-7C13-4B3F-907D-4501D93D086E}" type="slidenum">
              <a:rPr lang="en-CA" smtClean="0"/>
              <a:pPr/>
              <a:t>25</a:t>
            </a:fld>
            <a:endParaRPr lang="en-CA"/>
          </a:p>
        </p:txBody>
      </p:sp>
      <p:graphicFrame>
        <p:nvGraphicFramePr>
          <p:cNvPr id="5" name="Diagram 4">
            <a:extLst>
              <a:ext uri="{FF2B5EF4-FFF2-40B4-BE49-F238E27FC236}">
                <a16:creationId xmlns:a16="http://schemas.microsoft.com/office/drawing/2014/main" id="{903A7C28-4804-4809-A63D-0FD563386B10}"/>
              </a:ext>
            </a:extLst>
          </p:cNvPr>
          <p:cNvGraphicFramePr/>
          <p:nvPr>
            <p:extLst>
              <p:ext uri="{D42A27DB-BD31-4B8C-83A1-F6EECF244321}">
                <p14:modId xmlns:p14="http://schemas.microsoft.com/office/powerpoint/2010/main" val="148813847"/>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03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69D0-F1B7-46E3-993B-F67A01543856}"/>
              </a:ext>
            </a:extLst>
          </p:cNvPr>
          <p:cNvSpPr>
            <a:spLocks noGrp="1"/>
          </p:cNvSpPr>
          <p:nvPr>
            <p:ph type="title"/>
          </p:nvPr>
        </p:nvSpPr>
        <p:spPr/>
        <p:txBody>
          <a:bodyPr/>
          <a:lstStyle/>
          <a:p>
            <a:r>
              <a:rPr lang="en-CA" dirty="0"/>
              <a:t>Financing	</a:t>
            </a:r>
            <a:endParaRPr lang="en-US" dirty="0"/>
          </a:p>
        </p:txBody>
      </p:sp>
      <p:sp>
        <p:nvSpPr>
          <p:cNvPr id="3" name="Content Placeholder 2">
            <a:extLst>
              <a:ext uri="{FF2B5EF4-FFF2-40B4-BE49-F238E27FC236}">
                <a16:creationId xmlns:a16="http://schemas.microsoft.com/office/drawing/2014/main" id="{5A866D98-D612-463E-967A-97A5620D0D6A}"/>
              </a:ext>
            </a:extLst>
          </p:cNvPr>
          <p:cNvSpPr>
            <a:spLocks noGrp="1"/>
          </p:cNvSpPr>
          <p:nvPr>
            <p:ph idx="1"/>
          </p:nvPr>
        </p:nvSpPr>
        <p:spPr>
          <a:xfrm>
            <a:off x="3487783" y="1637676"/>
            <a:ext cx="8410640" cy="4525963"/>
          </a:xfrm>
        </p:spPr>
        <p:txBody>
          <a:bodyPr/>
          <a:lstStyle/>
          <a:p>
            <a:r>
              <a:rPr lang="en-CA" dirty="0"/>
              <a:t>Re-financing existing buildings or take out financing on new construction could be extraordinary </a:t>
            </a:r>
            <a:r>
              <a:rPr lang="en-CA" b="1" dirty="0"/>
              <a:t>(but slower)</a:t>
            </a:r>
          </a:p>
          <a:p>
            <a:endParaRPr lang="en-CA" dirty="0"/>
          </a:p>
          <a:p>
            <a:r>
              <a:rPr lang="en-CA" dirty="0"/>
              <a:t>It’s hard to know what the capital markets will do.</a:t>
            </a:r>
          </a:p>
          <a:p>
            <a:endParaRPr lang="en-CA" dirty="0"/>
          </a:p>
          <a:p>
            <a:r>
              <a:rPr lang="en-CA" dirty="0"/>
              <a:t>There’ll be a larger delta between cap rates and mortgage rates.</a:t>
            </a:r>
          </a:p>
          <a:p>
            <a:endParaRPr lang="en-US" dirty="0"/>
          </a:p>
        </p:txBody>
      </p:sp>
      <p:sp>
        <p:nvSpPr>
          <p:cNvPr id="4" name="Slide Number Placeholder 3">
            <a:extLst>
              <a:ext uri="{FF2B5EF4-FFF2-40B4-BE49-F238E27FC236}">
                <a16:creationId xmlns:a16="http://schemas.microsoft.com/office/drawing/2014/main" id="{BB22D630-DF7C-4F95-813F-17C9F58DDC40}"/>
              </a:ext>
            </a:extLst>
          </p:cNvPr>
          <p:cNvSpPr>
            <a:spLocks noGrp="1"/>
          </p:cNvSpPr>
          <p:nvPr>
            <p:ph type="sldNum" sz="quarter" idx="10"/>
          </p:nvPr>
        </p:nvSpPr>
        <p:spPr/>
        <p:txBody>
          <a:bodyPr/>
          <a:lstStyle/>
          <a:p>
            <a:fld id="{48A509F8-7C13-4B3F-907D-4501D93D086E}" type="slidenum">
              <a:rPr lang="en-CA" smtClean="0"/>
              <a:pPr/>
              <a:t>26</a:t>
            </a:fld>
            <a:endParaRPr lang="en-CA"/>
          </a:p>
        </p:txBody>
      </p:sp>
      <p:graphicFrame>
        <p:nvGraphicFramePr>
          <p:cNvPr id="5" name="Diagram 4">
            <a:extLst>
              <a:ext uri="{FF2B5EF4-FFF2-40B4-BE49-F238E27FC236}">
                <a16:creationId xmlns:a16="http://schemas.microsoft.com/office/drawing/2014/main" id="{DC858D19-0978-42B7-A48E-3D0DC5C38B1F}"/>
              </a:ext>
            </a:extLst>
          </p:cNvPr>
          <p:cNvGraphicFramePr/>
          <p:nvPr>
            <p:extLst>
              <p:ext uri="{D42A27DB-BD31-4B8C-83A1-F6EECF244321}">
                <p14:modId xmlns:p14="http://schemas.microsoft.com/office/powerpoint/2010/main" val="681563731"/>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60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B3EA-91C4-42A7-A481-B1650E51B8AD}"/>
              </a:ext>
            </a:extLst>
          </p:cNvPr>
          <p:cNvSpPr>
            <a:spLocks noGrp="1"/>
          </p:cNvSpPr>
          <p:nvPr>
            <p:ph type="title"/>
          </p:nvPr>
        </p:nvSpPr>
        <p:spPr/>
        <p:txBody>
          <a:bodyPr/>
          <a:lstStyle/>
          <a:p>
            <a:r>
              <a:rPr lang="en-CA" dirty="0"/>
              <a:t>SHOWCASE IDEA</a:t>
            </a:r>
            <a:endParaRPr lang="en-US" dirty="0"/>
          </a:p>
        </p:txBody>
      </p:sp>
      <p:sp>
        <p:nvSpPr>
          <p:cNvPr id="3" name="Content Placeholder 2">
            <a:extLst>
              <a:ext uri="{FF2B5EF4-FFF2-40B4-BE49-F238E27FC236}">
                <a16:creationId xmlns:a16="http://schemas.microsoft.com/office/drawing/2014/main" id="{539CC152-CF52-4004-95A4-61639D210177}"/>
              </a:ext>
            </a:extLst>
          </p:cNvPr>
          <p:cNvSpPr>
            <a:spLocks noGrp="1"/>
          </p:cNvSpPr>
          <p:nvPr>
            <p:ph idx="1"/>
          </p:nvPr>
        </p:nvSpPr>
        <p:spPr>
          <a:xfrm>
            <a:off x="293577" y="1637677"/>
            <a:ext cx="11604846" cy="2568564"/>
          </a:xfrm>
        </p:spPr>
        <p:txBody>
          <a:bodyPr/>
          <a:lstStyle/>
          <a:p>
            <a:r>
              <a:rPr lang="en-CA" dirty="0"/>
              <a:t>You could hedge your financing during the due diligence stage.</a:t>
            </a:r>
            <a:endParaRPr lang="en-US" dirty="0"/>
          </a:p>
          <a:p>
            <a:endParaRPr lang="en-US" dirty="0"/>
          </a:p>
        </p:txBody>
      </p:sp>
      <p:sp>
        <p:nvSpPr>
          <p:cNvPr id="4" name="Slide Number Placeholder 3">
            <a:extLst>
              <a:ext uri="{FF2B5EF4-FFF2-40B4-BE49-F238E27FC236}">
                <a16:creationId xmlns:a16="http://schemas.microsoft.com/office/drawing/2014/main" id="{EA7D8A6A-9399-4F08-B8CF-F1201A172115}"/>
              </a:ext>
            </a:extLst>
          </p:cNvPr>
          <p:cNvSpPr>
            <a:spLocks noGrp="1"/>
          </p:cNvSpPr>
          <p:nvPr>
            <p:ph type="sldNum" sz="quarter" idx="10"/>
          </p:nvPr>
        </p:nvSpPr>
        <p:spPr/>
        <p:txBody>
          <a:bodyPr/>
          <a:lstStyle/>
          <a:p>
            <a:fld id="{48A509F8-7C13-4B3F-907D-4501D93D086E}" type="slidenum">
              <a:rPr lang="en-CA" smtClean="0"/>
              <a:pPr/>
              <a:t>27</a:t>
            </a:fld>
            <a:endParaRPr lang="en-CA"/>
          </a:p>
        </p:txBody>
      </p:sp>
      <p:pic>
        <p:nvPicPr>
          <p:cNvPr id="5" name="Picture 4">
            <a:extLst>
              <a:ext uri="{FF2B5EF4-FFF2-40B4-BE49-F238E27FC236}">
                <a16:creationId xmlns:a16="http://schemas.microsoft.com/office/drawing/2014/main" id="{9FA7D6A5-4688-4FA3-A69A-141E65277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4755" y="2921959"/>
            <a:ext cx="2297868" cy="2717074"/>
          </a:xfrm>
          <a:prstGeom prst="rect">
            <a:avLst/>
          </a:prstGeom>
        </p:spPr>
      </p:pic>
    </p:spTree>
    <p:extLst>
      <p:ext uri="{BB962C8B-B14F-4D97-AF65-F5344CB8AC3E}">
        <p14:creationId xmlns:p14="http://schemas.microsoft.com/office/powerpoint/2010/main" val="100466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BC32-61F6-4D4C-B7C3-EDD985971522}"/>
              </a:ext>
            </a:extLst>
          </p:cNvPr>
          <p:cNvSpPr>
            <a:spLocks noGrp="1"/>
          </p:cNvSpPr>
          <p:nvPr>
            <p:ph type="title"/>
          </p:nvPr>
        </p:nvSpPr>
        <p:spPr/>
        <p:txBody>
          <a:bodyPr/>
          <a:lstStyle/>
          <a:p>
            <a:r>
              <a:rPr lang="en-CA" dirty="0"/>
              <a:t>Cap Rates	</a:t>
            </a:r>
            <a:endParaRPr lang="en-US" dirty="0"/>
          </a:p>
        </p:txBody>
      </p:sp>
      <p:sp>
        <p:nvSpPr>
          <p:cNvPr id="3" name="Content Placeholder 2">
            <a:extLst>
              <a:ext uri="{FF2B5EF4-FFF2-40B4-BE49-F238E27FC236}">
                <a16:creationId xmlns:a16="http://schemas.microsoft.com/office/drawing/2014/main" id="{83808F06-B610-40E1-8FFC-81A1C14C13DC}"/>
              </a:ext>
            </a:extLst>
          </p:cNvPr>
          <p:cNvSpPr>
            <a:spLocks noGrp="1"/>
          </p:cNvSpPr>
          <p:nvPr>
            <p:ph idx="1"/>
          </p:nvPr>
        </p:nvSpPr>
        <p:spPr>
          <a:xfrm>
            <a:off x="293577" y="2730137"/>
            <a:ext cx="11604846" cy="3433502"/>
          </a:xfrm>
        </p:spPr>
        <p:txBody>
          <a:bodyPr/>
          <a:lstStyle/>
          <a:p>
            <a:pPr marL="0" indent="0" algn="ctr">
              <a:buNone/>
            </a:pPr>
            <a:r>
              <a:rPr lang="en-CA" sz="4400" b="1" dirty="0"/>
              <a:t>Cap Rates are like the stock market, they predict the future.</a:t>
            </a:r>
          </a:p>
          <a:p>
            <a:endParaRPr lang="en-CA" dirty="0"/>
          </a:p>
          <a:p>
            <a:pPr marL="0" indent="0">
              <a:buNone/>
            </a:pPr>
            <a:endParaRPr lang="en-US" dirty="0"/>
          </a:p>
        </p:txBody>
      </p:sp>
      <p:sp>
        <p:nvSpPr>
          <p:cNvPr id="4" name="Slide Number Placeholder 3">
            <a:extLst>
              <a:ext uri="{FF2B5EF4-FFF2-40B4-BE49-F238E27FC236}">
                <a16:creationId xmlns:a16="http://schemas.microsoft.com/office/drawing/2014/main" id="{A0C1E2EB-4D87-48F8-ACFD-DAAF57269E5C}"/>
              </a:ext>
            </a:extLst>
          </p:cNvPr>
          <p:cNvSpPr>
            <a:spLocks noGrp="1"/>
          </p:cNvSpPr>
          <p:nvPr>
            <p:ph type="sldNum" sz="quarter" idx="10"/>
          </p:nvPr>
        </p:nvSpPr>
        <p:spPr/>
        <p:txBody>
          <a:bodyPr/>
          <a:lstStyle/>
          <a:p>
            <a:fld id="{48A509F8-7C13-4B3F-907D-4501D93D086E}" type="slidenum">
              <a:rPr lang="en-CA" smtClean="0"/>
              <a:pPr/>
              <a:t>28</a:t>
            </a:fld>
            <a:endParaRPr lang="en-CA"/>
          </a:p>
        </p:txBody>
      </p:sp>
    </p:spTree>
    <p:extLst>
      <p:ext uri="{BB962C8B-B14F-4D97-AF65-F5344CB8AC3E}">
        <p14:creationId xmlns:p14="http://schemas.microsoft.com/office/powerpoint/2010/main" val="3724949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CE2F-A888-4224-9F48-1017ED310140}"/>
              </a:ext>
            </a:extLst>
          </p:cNvPr>
          <p:cNvSpPr>
            <a:spLocks noGrp="1"/>
          </p:cNvSpPr>
          <p:nvPr>
            <p:ph type="title"/>
          </p:nvPr>
        </p:nvSpPr>
        <p:spPr/>
        <p:txBody>
          <a:bodyPr/>
          <a:lstStyle/>
          <a:p>
            <a:r>
              <a:rPr lang="en-CA" dirty="0"/>
              <a:t>It’s Business as Usual</a:t>
            </a:r>
            <a:endParaRPr lang="en-US" dirty="0"/>
          </a:p>
        </p:txBody>
      </p:sp>
      <p:sp>
        <p:nvSpPr>
          <p:cNvPr id="3" name="Content Placeholder 2">
            <a:extLst>
              <a:ext uri="{FF2B5EF4-FFF2-40B4-BE49-F238E27FC236}">
                <a16:creationId xmlns:a16="http://schemas.microsoft.com/office/drawing/2014/main" id="{D4B0CF32-C161-4C0A-9506-05752521C208}"/>
              </a:ext>
            </a:extLst>
          </p:cNvPr>
          <p:cNvSpPr>
            <a:spLocks noGrp="1"/>
          </p:cNvSpPr>
          <p:nvPr>
            <p:ph idx="1"/>
          </p:nvPr>
        </p:nvSpPr>
        <p:spPr>
          <a:xfrm>
            <a:off x="293577" y="1894114"/>
            <a:ext cx="11604846" cy="4269525"/>
          </a:xfrm>
        </p:spPr>
        <p:txBody>
          <a:bodyPr/>
          <a:lstStyle/>
          <a:p>
            <a:r>
              <a:rPr lang="en-CA" dirty="0"/>
              <a:t>People are looking for strong leaders right now, and guidance.</a:t>
            </a:r>
          </a:p>
          <a:p>
            <a:endParaRPr lang="en-CA" dirty="0"/>
          </a:p>
          <a:p>
            <a:r>
              <a:rPr lang="en-CA" dirty="0"/>
              <a:t>There’s likely a disconnect between front line and head office, and the bigger your company the bigger that disconnect could be.</a:t>
            </a:r>
            <a:endParaRPr lang="en-US" dirty="0"/>
          </a:p>
        </p:txBody>
      </p:sp>
      <p:sp>
        <p:nvSpPr>
          <p:cNvPr id="4" name="Slide Number Placeholder 3">
            <a:extLst>
              <a:ext uri="{FF2B5EF4-FFF2-40B4-BE49-F238E27FC236}">
                <a16:creationId xmlns:a16="http://schemas.microsoft.com/office/drawing/2014/main" id="{812D3365-688B-462C-8349-1FC13ECC75FA}"/>
              </a:ext>
            </a:extLst>
          </p:cNvPr>
          <p:cNvSpPr>
            <a:spLocks noGrp="1"/>
          </p:cNvSpPr>
          <p:nvPr>
            <p:ph type="sldNum" sz="quarter" idx="10"/>
          </p:nvPr>
        </p:nvSpPr>
        <p:spPr/>
        <p:txBody>
          <a:bodyPr/>
          <a:lstStyle/>
          <a:p>
            <a:fld id="{48A509F8-7C13-4B3F-907D-4501D93D086E}" type="slidenum">
              <a:rPr lang="en-CA" smtClean="0"/>
              <a:pPr/>
              <a:t>29</a:t>
            </a:fld>
            <a:endParaRPr lang="en-CA"/>
          </a:p>
        </p:txBody>
      </p:sp>
    </p:spTree>
    <p:extLst>
      <p:ext uri="{BB962C8B-B14F-4D97-AF65-F5344CB8AC3E}">
        <p14:creationId xmlns:p14="http://schemas.microsoft.com/office/powerpoint/2010/main" val="350331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8C7E-88C6-4F8D-9B5B-5C3848F0089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333750B2-8B5B-4034-BE1A-8C4470A0F4E8}"/>
              </a:ext>
            </a:extLst>
          </p:cNvPr>
          <p:cNvSpPr>
            <a:spLocks noGrp="1"/>
          </p:cNvSpPr>
          <p:nvPr>
            <p:ph type="sldNum" sz="quarter" idx="10"/>
          </p:nvPr>
        </p:nvSpPr>
        <p:spPr/>
        <p:txBody>
          <a:bodyPr/>
          <a:lstStyle/>
          <a:p>
            <a:fld id="{48A509F8-7C13-4B3F-907D-4501D93D086E}" type="slidenum">
              <a:rPr lang="en-CA" smtClean="0"/>
              <a:pPr/>
              <a:t>3</a:t>
            </a:fld>
            <a:endParaRPr lang="en-CA"/>
          </a:p>
        </p:txBody>
      </p:sp>
      <p:pic>
        <p:nvPicPr>
          <p:cNvPr id="5" name="Picture 4">
            <a:extLst>
              <a:ext uri="{FF2B5EF4-FFF2-40B4-BE49-F238E27FC236}">
                <a16:creationId xmlns:a16="http://schemas.microsoft.com/office/drawing/2014/main" id="{D9178528-388F-4F0F-BB02-15FA8EF4F2BC}"/>
              </a:ext>
            </a:extLst>
          </p:cNvPr>
          <p:cNvPicPr>
            <a:picLocks noChangeAspect="1"/>
          </p:cNvPicPr>
          <p:nvPr/>
        </p:nvPicPr>
        <p:blipFill>
          <a:blip r:embed="rId3"/>
          <a:stretch>
            <a:fillRect/>
          </a:stretch>
        </p:blipFill>
        <p:spPr>
          <a:xfrm>
            <a:off x="118924" y="127135"/>
            <a:ext cx="12073076" cy="6603730"/>
          </a:xfrm>
          <a:prstGeom prst="rect">
            <a:avLst/>
          </a:prstGeom>
        </p:spPr>
      </p:pic>
      <p:sp>
        <p:nvSpPr>
          <p:cNvPr id="6" name="Oval 5">
            <a:extLst>
              <a:ext uri="{FF2B5EF4-FFF2-40B4-BE49-F238E27FC236}">
                <a16:creationId xmlns:a16="http://schemas.microsoft.com/office/drawing/2014/main" id="{B0DE89EE-6F8B-4C5D-B3DC-B638D09F7B98}"/>
              </a:ext>
            </a:extLst>
          </p:cNvPr>
          <p:cNvSpPr/>
          <p:nvPr/>
        </p:nvSpPr>
        <p:spPr>
          <a:xfrm rot="19918628">
            <a:off x="10088008" y="3961049"/>
            <a:ext cx="1580606" cy="103231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5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1FA4-7949-4A4C-B2C8-765D6584CBB1}"/>
              </a:ext>
            </a:extLst>
          </p:cNvPr>
          <p:cNvSpPr>
            <a:spLocks noGrp="1"/>
          </p:cNvSpPr>
          <p:nvPr>
            <p:ph type="title"/>
          </p:nvPr>
        </p:nvSpPr>
        <p:spPr/>
        <p:txBody>
          <a:bodyPr/>
          <a:lstStyle/>
          <a:p>
            <a:r>
              <a:rPr lang="en-CA" dirty="0"/>
              <a:t>What’s the Wrong thing to do?</a:t>
            </a:r>
            <a:endParaRPr lang="en-US" dirty="0"/>
          </a:p>
        </p:txBody>
      </p:sp>
      <p:sp>
        <p:nvSpPr>
          <p:cNvPr id="3" name="Content Placeholder 2">
            <a:extLst>
              <a:ext uri="{FF2B5EF4-FFF2-40B4-BE49-F238E27FC236}">
                <a16:creationId xmlns:a16="http://schemas.microsoft.com/office/drawing/2014/main" id="{3C0FDF6F-56D3-4C29-A04D-A1CF154D0755}"/>
              </a:ext>
            </a:extLst>
          </p:cNvPr>
          <p:cNvSpPr>
            <a:spLocks noGrp="1"/>
          </p:cNvSpPr>
          <p:nvPr>
            <p:ph idx="1"/>
          </p:nvPr>
        </p:nvSpPr>
        <p:spPr/>
        <p:txBody>
          <a:bodyPr/>
          <a:lstStyle/>
          <a:p>
            <a:r>
              <a:rPr lang="en-CA" dirty="0"/>
              <a:t>A blanket rent reduction</a:t>
            </a:r>
          </a:p>
          <a:p>
            <a:r>
              <a:rPr lang="en-CA" dirty="0"/>
              <a:t>Not auditing your leasing process</a:t>
            </a:r>
          </a:p>
          <a:p>
            <a:r>
              <a:rPr lang="en-CA" dirty="0"/>
              <a:t>Falling behind in your leasing – it’s difficult to catch up</a:t>
            </a:r>
            <a:endParaRPr lang="en-US" dirty="0"/>
          </a:p>
        </p:txBody>
      </p:sp>
      <p:sp>
        <p:nvSpPr>
          <p:cNvPr id="4" name="Slide Number Placeholder 3">
            <a:extLst>
              <a:ext uri="{FF2B5EF4-FFF2-40B4-BE49-F238E27FC236}">
                <a16:creationId xmlns:a16="http://schemas.microsoft.com/office/drawing/2014/main" id="{18DEE43E-32D0-4812-AB3F-70D641BCA51F}"/>
              </a:ext>
            </a:extLst>
          </p:cNvPr>
          <p:cNvSpPr>
            <a:spLocks noGrp="1"/>
          </p:cNvSpPr>
          <p:nvPr>
            <p:ph type="sldNum" sz="quarter" idx="10"/>
          </p:nvPr>
        </p:nvSpPr>
        <p:spPr/>
        <p:txBody>
          <a:bodyPr/>
          <a:lstStyle/>
          <a:p>
            <a:fld id="{48A509F8-7C13-4B3F-907D-4501D93D086E}" type="slidenum">
              <a:rPr lang="en-CA" smtClean="0"/>
              <a:pPr/>
              <a:t>30</a:t>
            </a:fld>
            <a:endParaRPr lang="en-CA"/>
          </a:p>
        </p:txBody>
      </p:sp>
      <p:pic>
        <p:nvPicPr>
          <p:cNvPr id="5" name="Picture 4">
            <a:extLst>
              <a:ext uri="{FF2B5EF4-FFF2-40B4-BE49-F238E27FC236}">
                <a16:creationId xmlns:a16="http://schemas.microsoft.com/office/drawing/2014/main" id="{CF5D6E26-7803-4B13-9E52-F9EF32674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1214" y="3643084"/>
            <a:ext cx="4741817" cy="2520555"/>
          </a:xfrm>
          <a:prstGeom prst="rect">
            <a:avLst/>
          </a:prstGeom>
        </p:spPr>
      </p:pic>
    </p:spTree>
    <p:extLst>
      <p:ext uri="{BB962C8B-B14F-4D97-AF65-F5344CB8AC3E}">
        <p14:creationId xmlns:p14="http://schemas.microsoft.com/office/powerpoint/2010/main" val="1369552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D868-D59D-46C5-82D8-E400002682E9}"/>
              </a:ext>
            </a:extLst>
          </p:cNvPr>
          <p:cNvSpPr>
            <a:spLocks noGrp="1"/>
          </p:cNvSpPr>
          <p:nvPr>
            <p:ph type="title"/>
          </p:nvPr>
        </p:nvSpPr>
        <p:spPr/>
        <p:txBody>
          <a:bodyPr/>
          <a:lstStyle/>
          <a:p>
            <a:r>
              <a:rPr lang="en-CA" dirty="0"/>
              <a:t>What Should Lenders Do?</a:t>
            </a:r>
            <a:endParaRPr lang="en-US" dirty="0"/>
          </a:p>
        </p:txBody>
      </p:sp>
      <p:sp>
        <p:nvSpPr>
          <p:cNvPr id="3" name="Content Placeholder 2">
            <a:extLst>
              <a:ext uri="{FF2B5EF4-FFF2-40B4-BE49-F238E27FC236}">
                <a16:creationId xmlns:a16="http://schemas.microsoft.com/office/drawing/2014/main" id="{109DF087-4A62-4121-B6E3-1E954B2C517F}"/>
              </a:ext>
            </a:extLst>
          </p:cNvPr>
          <p:cNvSpPr>
            <a:spLocks noGrp="1"/>
          </p:cNvSpPr>
          <p:nvPr>
            <p:ph idx="1"/>
          </p:nvPr>
        </p:nvSpPr>
        <p:spPr/>
        <p:txBody>
          <a:bodyPr/>
          <a:lstStyle/>
          <a:p>
            <a:r>
              <a:rPr lang="en-CA" dirty="0"/>
              <a:t>1. Talk to your clients</a:t>
            </a:r>
          </a:p>
          <a:p>
            <a:r>
              <a:rPr lang="en-CA" dirty="0"/>
              <a:t>2. Look at predictability of their rent based on resident profile</a:t>
            </a:r>
          </a:p>
          <a:p>
            <a:pPr marL="0" indent="0">
              <a:buNone/>
            </a:pPr>
            <a:endParaRPr lang="en-CA" dirty="0"/>
          </a:p>
        </p:txBody>
      </p:sp>
      <p:sp>
        <p:nvSpPr>
          <p:cNvPr id="4" name="Slide Number Placeholder 3">
            <a:extLst>
              <a:ext uri="{FF2B5EF4-FFF2-40B4-BE49-F238E27FC236}">
                <a16:creationId xmlns:a16="http://schemas.microsoft.com/office/drawing/2014/main" id="{D0509E4E-AB2D-42F6-96EC-445563606948}"/>
              </a:ext>
            </a:extLst>
          </p:cNvPr>
          <p:cNvSpPr>
            <a:spLocks noGrp="1"/>
          </p:cNvSpPr>
          <p:nvPr>
            <p:ph type="sldNum" sz="quarter" idx="10"/>
          </p:nvPr>
        </p:nvSpPr>
        <p:spPr/>
        <p:txBody>
          <a:bodyPr/>
          <a:lstStyle/>
          <a:p>
            <a:fld id="{48A509F8-7C13-4B3F-907D-4501D93D086E}" type="slidenum">
              <a:rPr lang="en-CA" smtClean="0"/>
              <a:pPr/>
              <a:t>31</a:t>
            </a:fld>
            <a:endParaRPr lang="en-CA"/>
          </a:p>
        </p:txBody>
      </p:sp>
    </p:spTree>
    <p:extLst>
      <p:ext uri="{BB962C8B-B14F-4D97-AF65-F5344CB8AC3E}">
        <p14:creationId xmlns:p14="http://schemas.microsoft.com/office/powerpoint/2010/main" val="3083919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8DEB-2CA6-4B13-A827-ECAD1CC53C87}"/>
              </a:ext>
            </a:extLst>
          </p:cNvPr>
          <p:cNvSpPr>
            <a:spLocks noGrp="1"/>
          </p:cNvSpPr>
          <p:nvPr>
            <p:ph type="title"/>
          </p:nvPr>
        </p:nvSpPr>
        <p:spPr/>
        <p:txBody>
          <a:bodyPr/>
          <a:lstStyle/>
          <a:p>
            <a:r>
              <a:rPr lang="en-CA" dirty="0"/>
              <a:t>Join Us For Next Week’s Lenders Seminar</a:t>
            </a:r>
            <a:endParaRPr lang="en-US" dirty="0"/>
          </a:p>
        </p:txBody>
      </p:sp>
      <p:sp>
        <p:nvSpPr>
          <p:cNvPr id="3" name="Content Placeholder 2">
            <a:extLst>
              <a:ext uri="{FF2B5EF4-FFF2-40B4-BE49-F238E27FC236}">
                <a16:creationId xmlns:a16="http://schemas.microsoft.com/office/drawing/2014/main" id="{DDCCC3A5-5167-423C-A501-EE84A55B6949}"/>
              </a:ext>
            </a:extLst>
          </p:cNvPr>
          <p:cNvSpPr>
            <a:spLocks noGrp="1"/>
          </p:cNvSpPr>
          <p:nvPr>
            <p:ph idx="1"/>
          </p:nvPr>
        </p:nvSpPr>
        <p:spPr/>
        <p:txBody>
          <a:bodyPr/>
          <a:lstStyle/>
          <a:p>
            <a:r>
              <a:rPr lang="en-CA" dirty="0"/>
              <a:t>Visit </a:t>
            </a:r>
            <a:r>
              <a:rPr lang="en-CA" b="1" dirty="0" err="1"/>
              <a:t>crowdcast.io</a:t>
            </a:r>
            <a:r>
              <a:rPr lang="en-CA" b="1" dirty="0"/>
              <a:t>/e/lenders </a:t>
            </a:r>
            <a:r>
              <a:rPr lang="en-CA" dirty="0"/>
              <a:t>to register.</a:t>
            </a:r>
            <a:endParaRPr lang="en-US" dirty="0"/>
          </a:p>
        </p:txBody>
      </p:sp>
      <p:sp>
        <p:nvSpPr>
          <p:cNvPr id="4" name="Slide Number Placeholder 3">
            <a:extLst>
              <a:ext uri="{FF2B5EF4-FFF2-40B4-BE49-F238E27FC236}">
                <a16:creationId xmlns:a16="http://schemas.microsoft.com/office/drawing/2014/main" id="{FE4E7D6F-F96D-4633-A0FE-1AA877DF7901}"/>
              </a:ext>
            </a:extLst>
          </p:cNvPr>
          <p:cNvSpPr>
            <a:spLocks noGrp="1"/>
          </p:cNvSpPr>
          <p:nvPr>
            <p:ph type="sldNum" sz="quarter" idx="10"/>
          </p:nvPr>
        </p:nvSpPr>
        <p:spPr/>
        <p:txBody>
          <a:bodyPr/>
          <a:lstStyle/>
          <a:p>
            <a:fld id="{48A509F8-7C13-4B3F-907D-4501D93D086E}" type="slidenum">
              <a:rPr lang="en-CA" smtClean="0"/>
              <a:pPr/>
              <a:t>32</a:t>
            </a:fld>
            <a:endParaRPr lang="en-CA"/>
          </a:p>
        </p:txBody>
      </p:sp>
      <p:pic>
        <p:nvPicPr>
          <p:cNvPr id="6" name="Picture 5" descr="A sign on the side of a road&#10;&#10;Description automatically generated">
            <a:extLst>
              <a:ext uri="{FF2B5EF4-FFF2-40B4-BE49-F238E27FC236}">
                <a16:creationId xmlns:a16="http://schemas.microsoft.com/office/drawing/2014/main" id="{818125BF-3160-894F-8B1E-71DEC34F57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7682" y="2414419"/>
            <a:ext cx="6696635" cy="3515733"/>
          </a:xfrm>
          <a:prstGeom prst="rect">
            <a:avLst/>
          </a:prstGeom>
        </p:spPr>
      </p:pic>
    </p:spTree>
    <p:extLst>
      <p:ext uri="{BB962C8B-B14F-4D97-AF65-F5344CB8AC3E}">
        <p14:creationId xmlns:p14="http://schemas.microsoft.com/office/powerpoint/2010/main" val="126948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B0EE-A37D-4FD3-96F8-2DD885DF906A}"/>
              </a:ext>
            </a:extLst>
          </p:cNvPr>
          <p:cNvSpPr>
            <a:spLocks noGrp="1"/>
          </p:cNvSpPr>
          <p:nvPr>
            <p:ph type="title"/>
          </p:nvPr>
        </p:nvSpPr>
        <p:spPr/>
        <p:txBody>
          <a:bodyPr/>
          <a:lstStyle/>
          <a:p>
            <a:r>
              <a:rPr lang="en-CA" dirty="0"/>
              <a:t>Temporary Government Legislation: Evictions</a:t>
            </a:r>
            <a:endParaRPr lang="en-US" dirty="0"/>
          </a:p>
        </p:txBody>
      </p:sp>
      <p:sp>
        <p:nvSpPr>
          <p:cNvPr id="4" name="Slide Number Placeholder 3">
            <a:extLst>
              <a:ext uri="{FF2B5EF4-FFF2-40B4-BE49-F238E27FC236}">
                <a16:creationId xmlns:a16="http://schemas.microsoft.com/office/drawing/2014/main" id="{C6956D38-E6BB-45D6-B140-CF98CB741666}"/>
              </a:ext>
            </a:extLst>
          </p:cNvPr>
          <p:cNvSpPr>
            <a:spLocks noGrp="1"/>
          </p:cNvSpPr>
          <p:nvPr>
            <p:ph type="sldNum" sz="quarter" idx="10"/>
          </p:nvPr>
        </p:nvSpPr>
        <p:spPr/>
        <p:txBody>
          <a:bodyPr/>
          <a:lstStyle/>
          <a:p>
            <a:fld id="{48A509F8-7C13-4B3F-907D-4501D93D086E}" type="slidenum">
              <a:rPr lang="en-CA" smtClean="0"/>
              <a:pPr/>
              <a:t>4</a:t>
            </a:fld>
            <a:endParaRPr lang="en-CA"/>
          </a:p>
        </p:txBody>
      </p:sp>
      <p:pic>
        <p:nvPicPr>
          <p:cNvPr id="5" name="Picture 4">
            <a:extLst>
              <a:ext uri="{FF2B5EF4-FFF2-40B4-BE49-F238E27FC236}">
                <a16:creationId xmlns:a16="http://schemas.microsoft.com/office/drawing/2014/main" id="{451BC63F-CB56-42A5-A4F5-FB18B32C4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620" y="1746946"/>
            <a:ext cx="9502277" cy="4397936"/>
          </a:xfrm>
          <a:prstGeom prst="rect">
            <a:avLst/>
          </a:prstGeom>
        </p:spPr>
      </p:pic>
    </p:spTree>
    <p:extLst>
      <p:ext uri="{BB962C8B-B14F-4D97-AF65-F5344CB8AC3E}">
        <p14:creationId xmlns:p14="http://schemas.microsoft.com/office/powerpoint/2010/main" val="68732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0C0F-06BC-44D9-AFD6-C2FF2DF033F6}"/>
              </a:ext>
            </a:extLst>
          </p:cNvPr>
          <p:cNvSpPr>
            <a:spLocks noGrp="1"/>
          </p:cNvSpPr>
          <p:nvPr>
            <p:ph type="title"/>
          </p:nvPr>
        </p:nvSpPr>
        <p:spPr/>
        <p:txBody>
          <a:bodyPr/>
          <a:lstStyle/>
          <a:p>
            <a:r>
              <a:rPr lang="en-CA" dirty="0"/>
              <a:t>SHOWCASE IDEA: WHAT TO DO</a:t>
            </a:r>
            <a:endParaRPr lang="en-US" dirty="0"/>
          </a:p>
        </p:txBody>
      </p:sp>
      <p:sp>
        <p:nvSpPr>
          <p:cNvPr id="3" name="Content Placeholder 2">
            <a:extLst>
              <a:ext uri="{FF2B5EF4-FFF2-40B4-BE49-F238E27FC236}">
                <a16:creationId xmlns:a16="http://schemas.microsoft.com/office/drawing/2014/main" id="{0FBECB5E-4306-44A9-AFB8-7965B9B64131}"/>
              </a:ext>
            </a:extLst>
          </p:cNvPr>
          <p:cNvSpPr>
            <a:spLocks noGrp="1"/>
          </p:cNvSpPr>
          <p:nvPr>
            <p:ph idx="1"/>
          </p:nvPr>
        </p:nvSpPr>
        <p:spPr/>
        <p:txBody>
          <a:bodyPr/>
          <a:lstStyle/>
          <a:p>
            <a:r>
              <a:rPr lang="en-CA" dirty="0"/>
              <a:t>Consider paying your building staff a one time surprise bonus – there is more work to do, and more risk.</a:t>
            </a:r>
            <a:endParaRPr lang="en-US" dirty="0"/>
          </a:p>
        </p:txBody>
      </p:sp>
      <p:sp>
        <p:nvSpPr>
          <p:cNvPr id="4" name="Slide Number Placeholder 3">
            <a:extLst>
              <a:ext uri="{FF2B5EF4-FFF2-40B4-BE49-F238E27FC236}">
                <a16:creationId xmlns:a16="http://schemas.microsoft.com/office/drawing/2014/main" id="{E3BB8C93-6F36-4FA8-A2C0-29960AD279CF}"/>
              </a:ext>
            </a:extLst>
          </p:cNvPr>
          <p:cNvSpPr>
            <a:spLocks noGrp="1"/>
          </p:cNvSpPr>
          <p:nvPr>
            <p:ph type="sldNum" sz="quarter" idx="10"/>
          </p:nvPr>
        </p:nvSpPr>
        <p:spPr/>
        <p:txBody>
          <a:bodyPr/>
          <a:lstStyle/>
          <a:p>
            <a:fld id="{48A509F8-7C13-4B3F-907D-4501D93D086E}" type="slidenum">
              <a:rPr lang="en-CA" smtClean="0"/>
              <a:pPr/>
              <a:t>5</a:t>
            </a:fld>
            <a:endParaRPr lang="en-CA"/>
          </a:p>
        </p:txBody>
      </p:sp>
      <p:pic>
        <p:nvPicPr>
          <p:cNvPr id="6" name="Picture 5">
            <a:extLst>
              <a:ext uri="{FF2B5EF4-FFF2-40B4-BE49-F238E27FC236}">
                <a16:creationId xmlns:a16="http://schemas.microsoft.com/office/drawing/2014/main" id="{BF9841DD-532F-43F6-8040-1802F901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7052" y="3135086"/>
            <a:ext cx="2297868" cy="2717074"/>
          </a:xfrm>
          <a:prstGeom prst="rect">
            <a:avLst/>
          </a:prstGeom>
        </p:spPr>
      </p:pic>
    </p:spTree>
    <p:extLst>
      <p:ext uri="{BB962C8B-B14F-4D97-AF65-F5344CB8AC3E}">
        <p14:creationId xmlns:p14="http://schemas.microsoft.com/office/powerpoint/2010/main" val="422062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0C0F-06BC-44D9-AFD6-C2FF2DF033F6}"/>
              </a:ext>
            </a:extLst>
          </p:cNvPr>
          <p:cNvSpPr>
            <a:spLocks noGrp="1"/>
          </p:cNvSpPr>
          <p:nvPr>
            <p:ph type="title"/>
          </p:nvPr>
        </p:nvSpPr>
        <p:spPr/>
        <p:txBody>
          <a:bodyPr/>
          <a:lstStyle/>
          <a:p>
            <a:r>
              <a:rPr lang="en-CA" dirty="0"/>
              <a:t>SHOWCASE IDEA: WHAT TO DO</a:t>
            </a:r>
            <a:endParaRPr lang="en-US" dirty="0"/>
          </a:p>
        </p:txBody>
      </p:sp>
      <p:sp>
        <p:nvSpPr>
          <p:cNvPr id="3" name="Content Placeholder 2">
            <a:extLst>
              <a:ext uri="{FF2B5EF4-FFF2-40B4-BE49-F238E27FC236}">
                <a16:creationId xmlns:a16="http://schemas.microsoft.com/office/drawing/2014/main" id="{0FBECB5E-4306-44A9-AFB8-7965B9B64131}"/>
              </a:ext>
            </a:extLst>
          </p:cNvPr>
          <p:cNvSpPr>
            <a:spLocks noGrp="1"/>
          </p:cNvSpPr>
          <p:nvPr>
            <p:ph idx="1"/>
          </p:nvPr>
        </p:nvSpPr>
        <p:spPr/>
        <p:txBody>
          <a:bodyPr/>
          <a:lstStyle/>
          <a:p>
            <a:r>
              <a:rPr lang="en-CA" b="1" dirty="0"/>
              <a:t>A rent roll audit/tenant calibre check:</a:t>
            </a:r>
          </a:p>
          <a:p>
            <a:r>
              <a:rPr lang="en-CA" dirty="0"/>
              <a:t>What’s the calibre of your renter?</a:t>
            </a:r>
          </a:p>
          <a:p>
            <a:r>
              <a:rPr lang="en-CA" dirty="0"/>
              <a:t>Who’s likely not to pay?</a:t>
            </a:r>
          </a:p>
          <a:p>
            <a:r>
              <a:rPr lang="en-US" dirty="0"/>
              <a:t>Prove to your lender you’re in good shape</a:t>
            </a:r>
          </a:p>
        </p:txBody>
      </p:sp>
      <p:sp>
        <p:nvSpPr>
          <p:cNvPr id="4" name="Slide Number Placeholder 3">
            <a:extLst>
              <a:ext uri="{FF2B5EF4-FFF2-40B4-BE49-F238E27FC236}">
                <a16:creationId xmlns:a16="http://schemas.microsoft.com/office/drawing/2014/main" id="{E3BB8C93-6F36-4FA8-A2C0-29960AD279CF}"/>
              </a:ext>
            </a:extLst>
          </p:cNvPr>
          <p:cNvSpPr>
            <a:spLocks noGrp="1"/>
          </p:cNvSpPr>
          <p:nvPr>
            <p:ph type="sldNum" sz="quarter" idx="10"/>
          </p:nvPr>
        </p:nvSpPr>
        <p:spPr/>
        <p:txBody>
          <a:bodyPr/>
          <a:lstStyle/>
          <a:p>
            <a:fld id="{48A509F8-7C13-4B3F-907D-4501D93D086E}" type="slidenum">
              <a:rPr lang="en-CA" smtClean="0"/>
              <a:pPr/>
              <a:t>6</a:t>
            </a:fld>
            <a:endParaRPr lang="en-CA"/>
          </a:p>
        </p:txBody>
      </p:sp>
      <p:pic>
        <p:nvPicPr>
          <p:cNvPr id="6" name="Picture 5">
            <a:extLst>
              <a:ext uri="{FF2B5EF4-FFF2-40B4-BE49-F238E27FC236}">
                <a16:creationId xmlns:a16="http://schemas.microsoft.com/office/drawing/2014/main" id="{BF9841DD-532F-43F6-8040-1802F901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7052" y="3135086"/>
            <a:ext cx="2297868" cy="2717074"/>
          </a:xfrm>
          <a:prstGeom prst="rect">
            <a:avLst/>
          </a:prstGeom>
        </p:spPr>
      </p:pic>
    </p:spTree>
    <p:extLst>
      <p:ext uri="{BB962C8B-B14F-4D97-AF65-F5344CB8AC3E}">
        <p14:creationId xmlns:p14="http://schemas.microsoft.com/office/powerpoint/2010/main" val="295523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A0D9-BC80-4FC5-A5F5-BF79C6621DAE}"/>
              </a:ext>
            </a:extLst>
          </p:cNvPr>
          <p:cNvSpPr>
            <a:spLocks noGrp="1"/>
          </p:cNvSpPr>
          <p:nvPr>
            <p:ph type="title"/>
          </p:nvPr>
        </p:nvSpPr>
        <p:spPr/>
        <p:txBody>
          <a:bodyPr/>
          <a:lstStyle/>
          <a:p>
            <a:r>
              <a:rPr lang="en-CA" dirty="0"/>
              <a:t>Our Agenda: Strategies for - </a:t>
            </a:r>
            <a:endParaRPr lang="en-US" dirty="0"/>
          </a:p>
        </p:txBody>
      </p:sp>
      <p:sp>
        <p:nvSpPr>
          <p:cNvPr id="3" name="Content Placeholder 2">
            <a:extLst>
              <a:ext uri="{FF2B5EF4-FFF2-40B4-BE49-F238E27FC236}">
                <a16:creationId xmlns:a16="http://schemas.microsoft.com/office/drawing/2014/main" id="{723227FE-FBB4-4BF3-819A-1D7B1D027926}"/>
              </a:ext>
            </a:extLst>
          </p:cNvPr>
          <p:cNvSpPr>
            <a:spLocks noGrp="1"/>
          </p:cNvSpPr>
          <p:nvPr>
            <p:ph idx="1"/>
          </p:nvPr>
        </p:nvSpPr>
        <p:spPr>
          <a:xfrm>
            <a:off x="293577" y="1637676"/>
            <a:ext cx="11123360" cy="4525963"/>
          </a:xfrm>
        </p:spPr>
        <p:txBody>
          <a:bodyPr>
            <a:normAutofit fontScale="92500" lnSpcReduction="10000"/>
          </a:bodyPr>
          <a:lstStyle/>
          <a:p>
            <a:r>
              <a:rPr lang="en-CA" b="1" dirty="0"/>
              <a:t>Our Top of the Waves Advice</a:t>
            </a:r>
          </a:p>
          <a:p>
            <a:endParaRPr lang="en-CA" b="1" dirty="0"/>
          </a:p>
          <a:p>
            <a:r>
              <a:rPr lang="en-CA" b="1" dirty="0"/>
              <a:t>The Short Term &amp; Day to Day</a:t>
            </a:r>
            <a:endParaRPr lang="en-CA" dirty="0"/>
          </a:p>
          <a:p>
            <a:pPr marL="0" indent="0">
              <a:buNone/>
            </a:pPr>
            <a:endParaRPr lang="en-CA" dirty="0"/>
          </a:p>
          <a:p>
            <a:r>
              <a:rPr lang="en-CA" b="1" dirty="0"/>
              <a:t>The Medium Term</a:t>
            </a:r>
          </a:p>
          <a:p>
            <a:endParaRPr lang="en-CA" b="1" dirty="0"/>
          </a:p>
          <a:p>
            <a:r>
              <a:rPr lang="en-CA" b="1" dirty="0"/>
              <a:t>The Long Term</a:t>
            </a:r>
            <a:endParaRPr lang="en-CA" dirty="0"/>
          </a:p>
          <a:p>
            <a:endParaRPr lang="en-CA" b="1" dirty="0"/>
          </a:p>
          <a:p>
            <a:r>
              <a:rPr lang="en-CA" b="1" dirty="0"/>
              <a:t>Coming Up Next: </a:t>
            </a:r>
            <a:r>
              <a:rPr lang="en-CA" dirty="0"/>
              <a:t>Join us for a deep drill for What Lenders Need to Do – Next Thursday, March 26</a:t>
            </a:r>
            <a:r>
              <a:rPr lang="en-CA" baseline="30000" dirty="0"/>
              <a:t>th</a:t>
            </a:r>
            <a:r>
              <a:rPr lang="en-CA" dirty="0"/>
              <a:t> at 11am.</a:t>
            </a:r>
            <a:endParaRPr lang="en-CA" b="1" dirty="0"/>
          </a:p>
          <a:p>
            <a:endParaRPr lang="en-US" dirty="0"/>
          </a:p>
        </p:txBody>
      </p:sp>
      <p:sp>
        <p:nvSpPr>
          <p:cNvPr id="4" name="Slide Number Placeholder 3">
            <a:extLst>
              <a:ext uri="{FF2B5EF4-FFF2-40B4-BE49-F238E27FC236}">
                <a16:creationId xmlns:a16="http://schemas.microsoft.com/office/drawing/2014/main" id="{0982BAB3-D233-4C19-A014-BE6B23FD3BD7}"/>
              </a:ext>
            </a:extLst>
          </p:cNvPr>
          <p:cNvSpPr>
            <a:spLocks noGrp="1"/>
          </p:cNvSpPr>
          <p:nvPr>
            <p:ph type="sldNum" sz="quarter" idx="10"/>
          </p:nvPr>
        </p:nvSpPr>
        <p:spPr/>
        <p:txBody>
          <a:bodyPr/>
          <a:lstStyle/>
          <a:p>
            <a:fld id="{48A509F8-7C13-4B3F-907D-4501D93D086E}" type="slidenum">
              <a:rPr lang="en-CA" smtClean="0"/>
              <a:pPr/>
              <a:t>7</a:t>
            </a:fld>
            <a:endParaRPr lang="en-CA"/>
          </a:p>
        </p:txBody>
      </p:sp>
    </p:spTree>
    <p:extLst>
      <p:ext uri="{BB962C8B-B14F-4D97-AF65-F5344CB8AC3E}">
        <p14:creationId xmlns:p14="http://schemas.microsoft.com/office/powerpoint/2010/main" val="50920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B0FE5-DE2B-4133-A797-D9DB3DD9F518}"/>
              </a:ext>
            </a:extLst>
          </p:cNvPr>
          <p:cNvSpPr>
            <a:spLocks noGrp="1"/>
          </p:cNvSpPr>
          <p:nvPr>
            <p:ph idx="1"/>
          </p:nvPr>
        </p:nvSpPr>
        <p:spPr>
          <a:xfrm>
            <a:off x="2939143" y="1784080"/>
            <a:ext cx="8841713" cy="4525963"/>
          </a:xfrm>
        </p:spPr>
        <p:txBody>
          <a:bodyPr>
            <a:normAutofit/>
          </a:bodyPr>
          <a:lstStyle/>
          <a:p>
            <a:r>
              <a:rPr lang="en-CA" b="1" dirty="0"/>
              <a:t>Governments have acted quicker than ever before.</a:t>
            </a:r>
          </a:p>
          <a:p>
            <a:pPr lvl="1"/>
            <a:r>
              <a:rPr lang="en-CA" dirty="0"/>
              <a:t>Bank of Canada has cut interest rates to historical lows.</a:t>
            </a:r>
          </a:p>
          <a:p>
            <a:pPr lvl="1"/>
            <a:r>
              <a:rPr lang="en-CA" dirty="0"/>
              <a:t>Investor appetite remains strong as apartments are a safe asset class.</a:t>
            </a:r>
          </a:p>
          <a:p>
            <a:pPr lvl="1"/>
            <a:endParaRPr lang="en-CA" dirty="0"/>
          </a:p>
        </p:txBody>
      </p:sp>
      <p:sp>
        <p:nvSpPr>
          <p:cNvPr id="4" name="Slide Number Placeholder 3">
            <a:extLst>
              <a:ext uri="{FF2B5EF4-FFF2-40B4-BE49-F238E27FC236}">
                <a16:creationId xmlns:a16="http://schemas.microsoft.com/office/drawing/2014/main" id="{33EA7219-C9CC-46CE-BD28-B81FA8A6CFD7}"/>
              </a:ext>
            </a:extLst>
          </p:cNvPr>
          <p:cNvSpPr>
            <a:spLocks noGrp="1"/>
          </p:cNvSpPr>
          <p:nvPr>
            <p:ph type="sldNum" sz="quarter" idx="10"/>
          </p:nvPr>
        </p:nvSpPr>
        <p:spPr/>
        <p:txBody>
          <a:bodyPr/>
          <a:lstStyle/>
          <a:p>
            <a:fld id="{48A509F8-7C13-4B3F-907D-4501D93D086E}" type="slidenum">
              <a:rPr lang="en-CA" smtClean="0"/>
              <a:pPr/>
              <a:t>8</a:t>
            </a:fld>
            <a:endParaRPr lang="en-CA"/>
          </a:p>
        </p:txBody>
      </p:sp>
      <p:graphicFrame>
        <p:nvGraphicFramePr>
          <p:cNvPr id="5" name="Diagram 4">
            <a:extLst>
              <a:ext uri="{FF2B5EF4-FFF2-40B4-BE49-F238E27FC236}">
                <a16:creationId xmlns:a16="http://schemas.microsoft.com/office/drawing/2014/main" id="{081BB8CB-C02E-4E43-B134-835C6C894B6B}"/>
              </a:ext>
            </a:extLst>
          </p:cNvPr>
          <p:cNvGraphicFramePr/>
          <p:nvPr>
            <p:extLst>
              <p:ext uri="{D42A27DB-BD31-4B8C-83A1-F6EECF244321}">
                <p14:modId xmlns:p14="http://schemas.microsoft.com/office/powerpoint/2010/main" val="2733685820"/>
              </p:ext>
            </p:extLst>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92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B0FE5-DE2B-4133-A797-D9DB3DD9F518}"/>
              </a:ext>
            </a:extLst>
          </p:cNvPr>
          <p:cNvSpPr>
            <a:spLocks noGrp="1"/>
          </p:cNvSpPr>
          <p:nvPr>
            <p:ph idx="1"/>
          </p:nvPr>
        </p:nvSpPr>
        <p:spPr>
          <a:xfrm>
            <a:off x="2939143" y="1784080"/>
            <a:ext cx="8841713" cy="4891088"/>
          </a:xfrm>
        </p:spPr>
        <p:txBody>
          <a:bodyPr>
            <a:normAutofit/>
          </a:bodyPr>
          <a:lstStyle/>
          <a:p>
            <a:r>
              <a:rPr lang="en-CA" b="1" dirty="0"/>
              <a:t>Demand for purpose built rental remains strong</a:t>
            </a:r>
          </a:p>
          <a:p>
            <a:pPr marL="457200" lvl="1" indent="0">
              <a:buNone/>
            </a:pPr>
            <a:r>
              <a:rPr lang="en-CA" b="1" dirty="0"/>
              <a:t>A-Class: </a:t>
            </a:r>
            <a:r>
              <a:rPr lang="en-CA" dirty="0"/>
              <a:t>Rental velocity will likely slow down; seniors stay put younger may move.</a:t>
            </a:r>
          </a:p>
          <a:p>
            <a:pPr marL="457200" lvl="1" indent="0">
              <a:buNone/>
            </a:pPr>
            <a:endParaRPr lang="en-CA" dirty="0"/>
          </a:p>
          <a:p>
            <a:pPr marL="457200" lvl="1" indent="0">
              <a:buNone/>
            </a:pPr>
            <a:r>
              <a:rPr lang="en-CA" b="1" dirty="0"/>
              <a:t>B-Class: </a:t>
            </a:r>
            <a:r>
              <a:rPr lang="en-CA" dirty="0"/>
              <a:t>Should be pretty solid</a:t>
            </a:r>
          </a:p>
          <a:p>
            <a:pPr marL="457200" lvl="1" indent="0">
              <a:buNone/>
            </a:pPr>
            <a:endParaRPr lang="en-CA" dirty="0"/>
          </a:p>
          <a:p>
            <a:pPr marL="457200" lvl="1" indent="0">
              <a:buNone/>
            </a:pPr>
            <a:r>
              <a:rPr lang="en-CA" b="1" dirty="0"/>
              <a:t>C-Class: </a:t>
            </a:r>
            <a:r>
              <a:rPr lang="en-CA" dirty="0"/>
              <a:t>May see turnover – these are people living closer to the edge.</a:t>
            </a:r>
          </a:p>
          <a:p>
            <a:endParaRPr lang="en-US" dirty="0"/>
          </a:p>
        </p:txBody>
      </p:sp>
      <p:sp>
        <p:nvSpPr>
          <p:cNvPr id="4" name="Slide Number Placeholder 3">
            <a:extLst>
              <a:ext uri="{FF2B5EF4-FFF2-40B4-BE49-F238E27FC236}">
                <a16:creationId xmlns:a16="http://schemas.microsoft.com/office/drawing/2014/main" id="{33EA7219-C9CC-46CE-BD28-B81FA8A6CFD7}"/>
              </a:ext>
            </a:extLst>
          </p:cNvPr>
          <p:cNvSpPr>
            <a:spLocks noGrp="1"/>
          </p:cNvSpPr>
          <p:nvPr>
            <p:ph type="sldNum" sz="quarter" idx="10"/>
          </p:nvPr>
        </p:nvSpPr>
        <p:spPr/>
        <p:txBody>
          <a:bodyPr/>
          <a:lstStyle/>
          <a:p>
            <a:fld id="{48A509F8-7C13-4B3F-907D-4501D93D086E}" type="slidenum">
              <a:rPr lang="en-CA" smtClean="0"/>
              <a:pPr/>
              <a:t>9</a:t>
            </a:fld>
            <a:endParaRPr lang="en-CA"/>
          </a:p>
        </p:txBody>
      </p:sp>
      <p:graphicFrame>
        <p:nvGraphicFramePr>
          <p:cNvPr id="6" name="Diagram 5">
            <a:extLst>
              <a:ext uri="{FF2B5EF4-FFF2-40B4-BE49-F238E27FC236}">
                <a16:creationId xmlns:a16="http://schemas.microsoft.com/office/drawing/2014/main" id="{2342CA70-2CFA-4D95-AC0C-215A2D0F54A1}"/>
              </a:ext>
            </a:extLst>
          </p:cNvPr>
          <p:cNvGraphicFramePr/>
          <p:nvPr/>
        </p:nvGraphicFramePr>
        <p:xfrm>
          <a:off x="189074" y="1914314"/>
          <a:ext cx="2593314" cy="3310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474878"/>
      </p:ext>
    </p:extLst>
  </p:cSld>
  <p:clrMapOvr>
    <a:masterClrMapping/>
  </p:clrMapOvr>
</p:sld>
</file>

<file path=ppt/theme/theme1.xml><?xml version="1.0" encoding="utf-8"?>
<a:theme xmlns:a="http://schemas.openxmlformats.org/drawingml/2006/main" name="Office Theme">
  <a:themeElements>
    <a:clrScheme name="Custom 11">
      <a:dk1>
        <a:srgbClr val="043685"/>
      </a:dk1>
      <a:lt1>
        <a:sysClr val="window" lastClr="FFFFFF"/>
      </a:lt1>
      <a:dk2>
        <a:srgbClr val="011B55"/>
      </a:dk2>
      <a:lt2>
        <a:srgbClr val="B6BABC"/>
      </a:lt2>
      <a:accent1>
        <a:srgbClr val="F46C24"/>
      </a:accent1>
      <a:accent2>
        <a:srgbClr val="F46C24"/>
      </a:accent2>
      <a:accent3>
        <a:srgbClr val="B6BABC"/>
      </a:accent3>
      <a:accent4>
        <a:srgbClr val="B6BABC"/>
      </a:accent4>
      <a:accent5>
        <a:srgbClr val="011B55"/>
      </a:accent5>
      <a:accent6>
        <a:srgbClr val="011B55"/>
      </a:accent6>
      <a:hlink>
        <a:srgbClr val="F46C24"/>
      </a:hlink>
      <a:folHlink>
        <a:srgbClr val="B6BABC"/>
      </a:folHlink>
    </a:clrScheme>
    <a:fontScheme name="SVN">
      <a:majorFont>
        <a:latin typeface="Verb Semibold"/>
        <a:ea typeface=""/>
        <a:cs typeface=""/>
      </a:majorFont>
      <a:minorFont>
        <a:latin typeface="Verb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3A557F9-E9FB-6F4E-930A-8C95FEEA81BF}" vid="{D3D8C636-085E-3A40-8298-2EEE40C0D037}"/>
    </a:ext>
  </a:extLst>
</a:theme>
</file>

<file path=ppt/theme/theme2.xml><?xml version="1.0" encoding="utf-8"?>
<a:theme xmlns:a="http://schemas.openxmlformats.org/drawingml/2006/main" name="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3.xml><?xml version="1.0" encoding="utf-8"?>
<a:theme xmlns:a="http://schemas.openxmlformats.org/drawingml/2006/main" name="5_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4.xml><?xml version="1.0" encoding="utf-8"?>
<a:theme xmlns:a="http://schemas.openxmlformats.org/drawingml/2006/main" name="6_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5.xml><?xml version="1.0" encoding="utf-8"?>
<a:theme xmlns:a="http://schemas.openxmlformats.org/drawingml/2006/main" name="pitchbooktemplate">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squar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5401</TotalTime>
  <Words>2188</Words>
  <Application>Microsoft Macintosh PowerPoint</Application>
  <PresentationFormat>Widescreen</PresentationFormat>
  <Paragraphs>309</Paragraphs>
  <Slides>32</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Arial</vt:lpstr>
      <vt:lpstr>Calibri</vt:lpstr>
      <vt:lpstr>Dax-Medium</vt:lpstr>
      <vt:lpstr>Tahoma</vt:lpstr>
      <vt:lpstr>Verb Regular</vt:lpstr>
      <vt:lpstr>Verb Semibold</vt:lpstr>
      <vt:lpstr>Wingdings</vt:lpstr>
      <vt:lpstr>Office Theme</vt:lpstr>
      <vt:lpstr>MUI_PPT_Template_16X9_EN</vt:lpstr>
      <vt:lpstr>5_MUI_PPT_Template_16X9_EN</vt:lpstr>
      <vt:lpstr>6_MUI_PPT_Template_16X9_EN</vt:lpstr>
      <vt:lpstr>pitchbooktemplate</vt:lpstr>
      <vt:lpstr>Are Purpose Built Rental Apartments Recession Resistant? </vt:lpstr>
      <vt:lpstr>OTHER THAN DRUG STORES, GROCERY STORES &amp; NETFLIX…</vt:lpstr>
      <vt:lpstr>PowerPoint Presentation</vt:lpstr>
      <vt:lpstr>Temporary Government Legislation: Evictions</vt:lpstr>
      <vt:lpstr>SHOWCASE IDEA: WHAT TO DO</vt:lpstr>
      <vt:lpstr>SHOWCASE IDEA: WHAT TO DO</vt:lpstr>
      <vt:lpstr>Our Agenda: Strategies for - </vt:lpstr>
      <vt:lpstr>PowerPoint Presentation</vt:lpstr>
      <vt:lpstr>PowerPoint Presentation</vt:lpstr>
      <vt:lpstr>PowerPoint Presentation</vt:lpstr>
      <vt:lpstr>PowerPoint Presentation</vt:lpstr>
      <vt:lpstr>Who Could Be In Trouble Right Now?</vt:lpstr>
      <vt:lpstr>Where are the buying opportunities?</vt:lpstr>
      <vt:lpstr>PowerPoint Presentation</vt:lpstr>
      <vt:lpstr>PowerPoint Presentation</vt:lpstr>
      <vt:lpstr>Stay on Point</vt:lpstr>
      <vt:lpstr>Compassion:</vt:lpstr>
      <vt:lpstr>Virtual Tours: A Well Proven Alternative</vt:lpstr>
      <vt:lpstr>What Happens to Rents and Value?</vt:lpstr>
      <vt:lpstr>Stay on Point</vt:lpstr>
      <vt:lpstr>SHOWCASE OPINION:  Will Repricing Occur on Current Deals?</vt:lpstr>
      <vt:lpstr>We’re looking for a trusted voice to provide guidance</vt:lpstr>
      <vt:lpstr>PowerPoint Presentation</vt:lpstr>
      <vt:lpstr>The Medium Term: Transactions &amp; Value</vt:lpstr>
      <vt:lpstr>Investors</vt:lpstr>
      <vt:lpstr>Financing </vt:lpstr>
      <vt:lpstr>SHOWCASE IDEA</vt:lpstr>
      <vt:lpstr>Cap Rates </vt:lpstr>
      <vt:lpstr>It’s Business as Usual</vt:lpstr>
      <vt:lpstr>What’s the Wrong thing to do?</vt:lpstr>
      <vt:lpstr>What Should Lenders Do?</vt:lpstr>
      <vt:lpstr>Join Us For Next Week’s Lenders Seminar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Turner</dc:creator>
  <cp:lastModifiedBy>J. Yammine</cp:lastModifiedBy>
  <cp:revision>162</cp:revision>
  <cp:lastPrinted>2020-03-19T17:37:50Z</cp:lastPrinted>
  <dcterms:created xsi:type="dcterms:W3CDTF">2019-01-22T16:21:54Z</dcterms:created>
  <dcterms:modified xsi:type="dcterms:W3CDTF">2020-03-26T16:11:42Z</dcterms:modified>
</cp:coreProperties>
</file>